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9"/>
  </p:notesMasterIdLst>
  <p:sldIdLst>
    <p:sldId id="256" r:id="rId2"/>
    <p:sldId id="257" r:id="rId3"/>
    <p:sldId id="318" r:id="rId4"/>
    <p:sldId id="289" r:id="rId5"/>
    <p:sldId id="292" r:id="rId6"/>
    <p:sldId id="294" r:id="rId7"/>
    <p:sldId id="308" r:id="rId8"/>
    <p:sldId id="309" r:id="rId9"/>
    <p:sldId id="310" r:id="rId10"/>
    <p:sldId id="311" r:id="rId11"/>
    <p:sldId id="296" r:id="rId12"/>
    <p:sldId id="297" r:id="rId13"/>
    <p:sldId id="316" r:id="rId14"/>
    <p:sldId id="298" r:id="rId15"/>
    <p:sldId id="320" r:id="rId16"/>
    <p:sldId id="327" r:id="rId17"/>
    <p:sldId id="326" r:id="rId18"/>
    <p:sldId id="313" r:id="rId19"/>
    <p:sldId id="315" r:id="rId20"/>
    <p:sldId id="321" r:id="rId21"/>
    <p:sldId id="322" r:id="rId22"/>
    <p:sldId id="325" r:id="rId23"/>
    <p:sldId id="324" r:id="rId24"/>
    <p:sldId id="302" r:id="rId25"/>
    <p:sldId id="317" r:id="rId26"/>
    <p:sldId id="319" r:id="rId27"/>
    <p:sldId id="266" r:id="rId28"/>
  </p:sldIdLst>
  <p:sldSz cx="12192000" cy="6858000"/>
  <p:notesSz cx="6858000" cy="9144000"/>
  <p:embeddedFontLst>
    <p:embeddedFont>
      <p:font typeface="Fira Sans Extra Condensed Medium" panose="020B060402020202020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88" autoAdjust="0"/>
  </p:normalViewPr>
  <p:slideViewPr>
    <p:cSldViewPr snapToGrid="0">
      <p:cViewPr varScale="1">
        <p:scale>
          <a:sx n="75" d="100"/>
          <a:sy n="75" d="100"/>
        </p:scale>
        <p:origin x="974" y="2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6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5627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0" y="0"/>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a:t>
              </a:r>
              <a:r>
                <a:rPr lang="en-US" sz="1351" dirty="0">
                  <a:solidFill>
                    <a:schemeClr val="lt1"/>
                  </a:solidFill>
                  <a:latin typeface="Calibri"/>
                  <a:ea typeface="Calibri"/>
                  <a:cs typeface="Calibri"/>
                  <a:sym typeface="Calibri"/>
                </a:rPr>
                <a:t>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CS7</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DEEP LEARNING FOR IMAGE FUSION</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Shashank Kumar Aradhya – BU21EECE0100551</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a:solidFill>
                  <a:schemeClr val="dk1"/>
                </a:solidFill>
                <a:latin typeface="Montserrat Medium"/>
                <a:sym typeface="Montserrat Medium"/>
              </a:rPr>
              <a:t>Dr Koshy George</a:t>
            </a:r>
            <a:endParaRPr lang="en-US" sz="1400" b="1" i="0" u="none" strike="noStrike" cap="none" dirty="0">
              <a:solidFill>
                <a:schemeClr val="dk1"/>
              </a:solidFill>
              <a:latin typeface="Montserrat Medium"/>
              <a:ea typeface="Arial"/>
              <a:cs typeface="Arial"/>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D2D331-B810-4A02-1B16-2D230F5669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aphicFrame>
        <p:nvGraphicFramePr>
          <p:cNvPr id="5" name="Table 4">
            <a:extLst>
              <a:ext uri="{FF2B5EF4-FFF2-40B4-BE49-F238E27FC236}">
                <a16:creationId xmlns:a16="http://schemas.microsoft.com/office/drawing/2014/main" id="{08C4B4A1-761A-5CD6-6451-597D83A2C827}"/>
              </a:ext>
            </a:extLst>
          </p:cNvPr>
          <p:cNvGraphicFramePr>
            <a:graphicFrameLocks noGrp="1"/>
          </p:cNvGraphicFramePr>
          <p:nvPr>
            <p:extLst>
              <p:ext uri="{D42A27DB-BD31-4B8C-83A1-F6EECF244321}">
                <p14:modId xmlns:p14="http://schemas.microsoft.com/office/powerpoint/2010/main" val="4151129391"/>
              </p:ext>
            </p:extLst>
          </p:nvPr>
        </p:nvGraphicFramePr>
        <p:xfrm>
          <a:off x="270828" y="892646"/>
          <a:ext cx="11216640" cy="5570780"/>
        </p:xfrm>
        <a:graphic>
          <a:graphicData uri="http://schemas.openxmlformats.org/drawingml/2006/table">
            <a:tbl>
              <a:tblPr firstRow="1" bandRow="1">
                <a:tableStyleId>{3C2FFA5D-87B4-456A-9821-1D502468CF0F}</a:tableStyleId>
              </a:tblPr>
              <a:tblGrid>
                <a:gridCol w="904240">
                  <a:extLst>
                    <a:ext uri="{9D8B030D-6E8A-4147-A177-3AD203B41FA5}">
                      <a16:colId xmlns:a16="http://schemas.microsoft.com/office/drawing/2014/main" val="733546972"/>
                    </a:ext>
                  </a:extLst>
                </a:gridCol>
                <a:gridCol w="1717040">
                  <a:extLst>
                    <a:ext uri="{9D8B030D-6E8A-4147-A177-3AD203B41FA5}">
                      <a16:colId xmlns:a16="http://schemas.microsoft.com/office/drawing/2014/main" val="811671887"/>
                    </a:ext>
                  </a:extLst>
                </a:gridCol>
                <a:gridCol w="843280">
                  <a:extLst>
                    <a:ext uri="{9D8B030D-6E8A-4147-A177-3AD203B41FA5}">
                      <a16:colId xmlns:a16="http://schemas.microsoft.com/office/drawing/2014/main" val="3541080805"/>
                    </a:ext>
                  </a:extLst>
                </a:gridCol>
                <a:gridCol w="1178560">
                  <a:extLst>
                    <a:ext uri="{9D8B030D-6E8A-4147-A177-3AD203B41FA5}">
                      <a16:colId xmlns:a16="http://schemas.microsoft.com/office/drawing/2014/main" val="3623213189"/>
                    </a:ext>
                  </a:extLst>
                </a:gridCol>
                <a:gridCol w="3444240">
                  <a:extLst>
                    <a:ext uri="{9D8B030D-6E8A-4147-A177-3AD203B41FA5}">
                      <a16:colId xmlns:a16="http://schemas.microsoft.com/office/drawing/2014/main" val="1036191180"/>
                    </a:ext>
                  </a:extLst>
                </a:gridCol>
                <a:gridCol w="3129280">
                  <a:extLst>
                    <a:ext uri="{9D8B030D-6E8A-4147-A177-3AD203B41FA5}">
                      <a16:colId xmlns:a16="http://schemas.microsoft.com/office/drawing/2014/main" val="2648818873"/>
                    </a:ext>
                  </a:extLst>
                </a:gridCol>
              </a:tblGrid>
              <a:tr h="369826">
                <a:tc>
                  <a:txBody>
                    <a:bodyPr/>
                    <a:lstStyle/>
                    <a:p>
                      <a:r>
                        <a:rPr lang="en-IN" sz="1600" dirty="0" err="1">
                          <a:latin typeface="Times New Roman" panose="02020603050405020304" pitchFamily="18" charset="0"/>
                          <a:cs typeface="Times New Roman" panose="02020603050405020304" pitchFamily="18" charset="0"/>
                        </a:rPr>
                        <a:t>Sl.No</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Title of the Paper</a:t>
                      </a:r>
                    </a:p>
                  </a:txBody>
                  <a:tcPr/>
                </a:tc>
                <a:tc>
                  <a:txBody>
                    <a:bodyPr/>
                    <a:lstStyle/>
                    <a:p>
                      <a:r>
                        <a:rPr lang="en-IN" sz="1600" dirty="0">
                          <a:latin typeface="Times New Roman" panose="02020603050405020304" pitchFamily="18" charset="0"/>
                          <a:cs typeface="Times New Roman" panose="02020603050405020304" pitchFamily="18" charset="0"/>
                        </a:rPr>
                        <a:t>Year </a:t>
                      </a:r>
                    </a:p>
                  </a:txBody>
                  <a:tcPr/>
                </a:tc>
                <a:tc>
                  <a:txBody>
                    <a:bodyPr/>
                    <a:lstStyle/>
                    <a:p>
                      <a:r>
                        <a:rPr lang="en-IN" sz="1600" dirty="0">
                          <a:latin typeface="Times New Roman" panose="02020603050405020304" pitchFamily="18" charset="0"/>
                          <a:cs typeface="Times New Roman" panose="02020603050405020304" pitchFamily="18" charset="0"/>
                        </a:rPr>
                        <a:t>Author </a:t>
                      </a:r>
                    </a:p>
                  </a:txBody>
                  <a:tcPr/>
                </a:tc>
                <a:tc>
                  <a:txBody>
                    <a:bodyPr/>
                    <a:lstStyle/>
                    <a:p>
                      <a:r>
                        <a:rPr lang="en-IN" sz="1600" dirty="0">
                          <a:latin typeface="Times New Roman" panose="02020603050405020304" pitchFamily="18" charset="0"/>
                          <a:cs typeface="Times New Roman" panose="02020603050405020304" pitchFamily="18" charset="0"/>
                        </a:rPr>
                        <a:t>Key findings</a:t>
                      </a:r>
                    </a:p>
                  </a:txBody>
                  <a:tcPr/>
                </a:tc>
                <a:tc>
                  <a:txBody>
                    <a:bodyPr/>
                    <a:lstStyle/>
                    <a:p>
                      <a:r>
                        <a:rPr lang="en-IN" sz="1600" dirty="0">
                          <a:latin typeface="Times New Roman" panose="02020603050405020304" pitchFamily="18" charset="0"/>
                          <a:cs typeface="Times New Roman" panose="02020603050405020304" pitchFamily="18" charset="0"/>
                        </a:rPr>
                        <a:t>Research gap</a:t>
                      </a:r>
                    </a:p>
                  </a:txBody>
                  <a:tcPr/>
                </a:tc>
                <a:extLst>
                  <a:ext uri="{0D108BD9-81ED-4DB2-BD59-A6C34878D82A}">
                    <a16:rowId xmlns:a16="http://schemas.microsoft.com/office/drawing/2014/main" val="2922195261"/>
                  </a:ext>
                </a:extLst>
              </a:tr>
              <a:tr h="5200954">
                <a:tc>
                  <a:txBody>
                    <a:bodyPr/>
                    <a:lstStyle/>
                    <a:p>
                      <a:r>
                        <a:rPr lang="en-IN" sz="1600" dirty="0">
                          <a:latin typeface="Times New Roman" panose="02020603050405020304" pitchFamily="18" charset="0"/>
                          <a:cs typeface="Times New Roman" panose="02020603050405020304" pitchFamily="18" charset="0"/>
                        </a:rPr>
                        <a:t>5. </a:t>
                      </a:r>
                    </a:p>
                  </a:txBody>
                  <a:tcPr/>
                </a:tc>
                <a:tc>
                  <a:txBody>
                    <a:bodyPr/>
                    <a:lstStyle/>
                    <a:p>
                      <a:r>
                        <a:rPr lang="en-US" sz="1600" dirty="0" err="1">
                          <a:latin typeface="Times New Roman" panose="02020603050405020304" pitchFamily="18" charset="0"/>
                          <a:cs typeface="Times New Roman" panose="02020603050405020304" pitchFamily="18" charset="0"/>
                        </a:rPr>
                        <a:t>Dif</a:t>
                      </a:r>
                      <a:r>
                        <a:rPr lang="en-US" sz="1600" dirty="0">
                          <a:latin typeface="Times New Roman" panose="02020603050405020304" pitchFamily="18" charset="0"/>
                          <a:cs typeface="Times New Roman" panose="02020603050405020304" pitchFamily="18" charset="0"/>
                        </a:rPr>
                        <a:t>-Fusion: Toward High Color Fidelity</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Publication: IEEE TRANSACTIONS ON IMAGE PROCESSING, VOL. 32, 2023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2024</a:t>
                      </a:r>
                    </a:p>
                  </a:txBody>
                  <a:tcPr/>
                </a:tc>
                <a:tc>
                  <a:txBody>
                    <a:bodyPr/>
                    <a:lstStyle/>
                    <a:p>
                      <a:r>
                        <a:rPr lang="en-IN" sz="1600" dirty="0">
                          <a:latin typeface="Times New Roman" panose="02020603050405020304" pitchFamily="18" charset="0"/>
                          <a:cs typeface="Times New Roman" panose="02020603050405020304" pitchFamily="18" charset="0"/>
                        </a:rPr>
                        <a:t>Jun Yue , </a:t>
                      </a:r>
                      <a:r>
                        <a:rPr lang="en-IN" sz="1600" dirty="0" err="1">
                          <a:latin typeface="Times New Roman" panose="02020603050405020304" pitchFamily="18" charset="0"/>
                          <a:cs typeface="Times New Roman" panose="02020603050405020304" pitchFamily="18" charset="0"/>
                        </a:rPr>
                        <a:t>Leyuan</a:t>
                      </a:r>
                      <a:r>
                        <a:rPr lang="en-IN" sz="1600" dirty="0">
                          <a:latin typeface="Times New Roman" panose="02020603050405020304" pitchFamily="18" charset="0"/>
                          <a:cs typeface="Times New Roman" panose="02020603050405020304" pitchFamily="18" charset="0"/>
                        </a:rPr>
                        <a:t> Fang, </a:t>
                      </a:r>
                      <a:r>
                        <a:rPr lang="en-IN" sz="1600" dirty="0" err="1">
                          <a:latin typeface="Times New Roman" panose="02020603050405020304" pitchFamily="18" charset="0"/>
                          <a:cs typeface="Times New Roman" panose="02020603050405020304" pitchFamily="18" charset="0"/>
                        </a:rPr>
                        <a:t>Shaobo</a:t>
                      </a:r>
                      <a:r>
                        <a:rPr lang="en-IN" sz="1600" dirty="0">
                          <a:latin typeface="Times New Roman" panose="02020603050405020304" pitchFamily="18" charset="0"/>
                          <a:cs typeface="Times New Roman" panose="02020603050405020304" pitchFamily="18" charset="0"/>
                        </a:rPr>
                        <a:t> Xia , Yue Deng,</a:t>
                      </a:r>
                    </a:p>
                    <a:p>
                      <a:r>
                        <a:rPr lang="en-IN" sz="1600" dirty="0">
                          <a:latin typeface="Times New Roman" panose="02020603050405020304" pitchFamily="18" charset="0"/>
                          <a:cs typeface="Times New Roman" panose="02020603050405020304" pitchFamily="18" charset="0"/>
                        </a:rPr>
                        <a:t>and Jiayi Ma</a:t>
                      </a:r>
                    </a:p>
                  </a:txBody>
                  <a:tcPr/>
                </a:tc>
                <a:tc>
                  <a:txBody>
                    <a:bodyPr/>
                    <a:lstStyle/>
                    <a:p>
                      <a:r>
                        <a:rPr lang="en-US" sz="16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proposed diffusion-based image fusion method effectively combines multi-channel data, achieving notable improvements in color fidelity and visual quality.</a:t>
                      </a:r>
                    </a:p>
                    <a:p>
                      <a:r>
                        <a:rPr lang="en-US" sz="16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Technique:</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method employs six statistical metrics for evaluation: Mutual Information (MI), Visual Information Fidelity (VIF), Spatial Frequency (SF), </a:t>
                      </a:r>
                      <a:r>
                        <a:rPr lang="en-US" sz="16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Qabf</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Standard Deviation (SD), and Delta E, with MI and VIF being particularly emphasized for their high values.</a:t>
                      </a:r>
                    </a:p>
                    <a:p>
                      <a:r>
                        <a:rPr lang="en-US" sz="16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method ranks first in MI, VIF, SF, and SD on the M3FD dataset, with MI values exceeding 0.5807 and </a:t>
                      </a:r>
                      <a:r>
                        <a:rPr lang="en-US" sz="16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Qabf</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values consistently higher than 0.4798, outperforming </a:t>
                      </a:r>
                      <a:r>
                        <a:rPr lang="en-US" sz="16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TarDAL</a:t>
                      </a:r>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and other generative models</a:t>
                      </a:r>
                    </a:p>
                    <a:p>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study highlights the need for further investigation into the impact of data diversity on diffusion-based image fusion models. Significant differences in dataset properties can adversely affect performance, suggesting a need for adaptive methods that handle varied data distributions. Additionally, optimizing time-step selections in diffusion processes and improving computational efficiency are critical areas for future research to enhance practicality and effectiveness.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8977179"/>
                  </a:ext>
                </a:extLst>
              </a:tr>
            </a:tbl>
          </a:graphicData>
        </a:graphic>
      </p:graphicFrame>
      <p:sp>
        <p:nvSpPr>
          <p:cNvPr id="7" name="TextBox 6">
            <a:extLst>
              <a:ext uri="{FF2B5EF4-FFF2-40B4-BE49-F238E27FC236}">
                <a16:creationId xmlns:a16="http://schemas.microsoft.com/office/drawing/2014/main" id="{AA31359E-8E45-45CE-07DD-3226C1F491AA}"/>
              </a:ext>
            </a:extLst>
          </p:cNvPr>
          <p:cNvSpPr txBox="1"/>
          <p:nvPr/>
        </p:nvSpPr>
        <p:spPr>
          <a:xfrm>
            <a:off x="2831148" y="163741"/>
            <a:ext cx="6096000" cy="46166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lang="en-US" sz="2400" dirty="0"/>
          </a:p>
        </p:txBody>
      </p:sp>
    </p:spTree>
    <p:extLst>
      <p:ext uri="{BB962C8B-B14F-4D97-AF65-F5344CB8AC3E}">
        <p14:creationId xmlns:p14="http://schemas.microsoft.com/office/powerpoint/2010/main" val="3258720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838200" y="150552"/>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13106" y="1087852"/>
            <a:ext cx="6735756" cy="2857128"/>
            <a:chOff x="928691" y="421011"/>
            <a:chExt cx="2812894" cy="2142900"/>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1901100" cy="2142900"/>
              <a:chOff x="928691" y="421011"/>
              <a:chExt cx="1901100" cy="2142900"/>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945191" y="1149711"/>
                <a:ext cx="1884600" cy="1414200"/>
              </a:xfrm>
              <a:prstGeom prst="rect">
                <a:avLst/>
              </a:prstGeom>
              <a:noFill/>
              <a:ln>
                <a:noFill/>
              </a:ln>
            </p:spPr>
            <p:txBody>
              <a:bodyPr spcFirstLastPara="1" wrap="square" lIns="121900" tIns="121900" rIns="121900" bIns="121900" anchor="ctr" anchorCtr="0">
                <a:noAutofit/>
              </a:bodyPr>
              <a:lstStyle/>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Innovative use of Deep learning models.</a:t>
                </a:r>
              </a:p>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Real-time processing on NVIDIA Jetson Nano.</a:t>
                </a:r>
              </a:p>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High applicability in surveillance and healthcare.</a:t>
                </a:r>
              </a:p>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Focus on preserving critical image features.  </a:t>
                </a:r>
                <a:endParaRPr lang="en-US" dirty="0"/>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990976"/>
            <a:ext cx="5273936" cy="2767972"/>
            <a:chOff x="5188548" y="1062506"/>
            <a:chExt cx="3955451" cy="1459517"/>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267501" y="1062506"/>
              <a:ext cx="2876498" cy="1459517"/>
              <a:chOff x="6267501" y="1062506"/>
              <a:chExt cx="2876498" cy="1459517"/>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r>
                  <a:rPr lang="en-US" sz="1600" dirty="0">
                    <a:solidFill>
                      <a:srgbClr val="434343"/>
                    </a:solidFill>
                    <a:latin typeface="Roboto"/>
                    <a:ea typeface="Roboto"/>
                    <a:cs typeface="Roboto"/>
                    <a:sym typeface="Roboto"/>
                  </a:rPr>
                  <a:t>Limited by embedded system processing power.</a:t>
                </a:r>
              </a:p>
              <a:p>
                <a:pPr marL="285750" indent="-285750">
                  <a:buFont typeface="Arial" panose="020B0604020202020204" pitchFamily="34" charset="0"/>
                  <a:buChar char="•"/>
                </a:pPr>
                <a:r>
                  <a:rPr lang="en-US" sz="1600" dirty="0">
                    <a:solidFill>
                      <a:srgbClr val="434343"/>
                    </a:solidFill>
                    <a:latin typeface="Roboto"/>
                    <a:ea typeface="Roboto"/>
                    <a:cs typeface="Roboto"/>
                    <a:sym typeface="Roboto"/>
                  </a:rPr>
                  <a:t>High complexity in model training and tuning.</a:t>
                </a:r>
              </a:p>
              <a:p>
                <a:pPr marL="285750" indent="-285750">
                  <a:buFont typeface="Arial" panose="020B0604020202020204" pitchFamily="34" charset="0"/>
                  <a:buChar char="•"/>
                </a:pPr>
                <a:r>
                  <a:rPr lang="en-US" sz="1600" dirty="0">
                    <a:solidFill>
                      <a:srgbClr val="434343"/>
                    </a:solidFill>
                    <a:latin typeface="Roboto"/>
                    <a:ea typeface="Roboto"/>
                    <a:cs typeface="Roboto"/>
                    <a:sym typeface="Roboto"/>
                  </a:rPr>
                  <a:t>Dependent on large, high-quality datasets.</a:t>
                </a: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995132"/>
            <a:ext cx="4696162" cy="2254714"/>
            <a:chOff x="5188548" y="3043046"/>
            <a:chExt cx="3565802" cy="1691077"/>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235850" y="3043046"/>
              <a:ext cx="2518500" cy="1691077"/>
              <a:chOff x="6235850" y="3043046"/>
              <a:chExt cx="2518500" cy="1691077"/>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64555" y="304304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235850" y="3708423"/>
                <a:ext cx="2518500" cy="1025700"/>
              </a:xfrm>
              <a:prstGeom prst="rect">
                <a:avLst/>
              </a:prstGeom>
              <a:noFill/>
              <a:ln>
                <a:noFill/>
              </a:ln>
            </p:spPr>
            <p:txBody>
              <a:bodyPr spcFirstLastPara="1" wrap="square" lIns="121900" tIns="121900" rIns="121900" bIns="121900" anchor="ctr" anchorCtr="0">
                <a:noAutofit/>
              </a:bodyPr>
              <a:lstStyle/>
              <a:p>
                <a:pPr marL="285750" marR="0" lvl="0" indent="-285750" algn="l"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Rapid advancements in AI may outpace the approach.</a:t>
                </a:r>
              </a:p>
              <a:p>
                <a:pPr marL="285750" marR="0" lvl="0" indent="-285750" algn="l"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Hardware limitations affecting scalability.</a:t>
                </a:r>
              </a:p>
              <a:p>
                <a:pPr marL="285750" marR="0" lvl="0" indent="-285750" algn="l"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Data security concerns in sensitive applications.</a:t>
                </a:r>
                <a:r>
                  <a:rPr lang="en-IN" sz="1600" dirty="0">
                    <a:solidFill>
                      <a:srgbClr val="434343"/>
                    </a:solidFill>
                    <a:latin typeface="Roboto"/>
                    <a:ea typeface="Roboto"/>
                    <a:cs typeface="Roboto"/>
                    <a:sym typeface="Roboto"/>
                  </a:rPr>
                  <a:t> </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02506" y="4446926"/>
            <a:ext cx="6132114" cy="2109241"/>
            <a:chOff x="892757" y="3168878"/>
            <a:chExt cx="4599200" cy="1581970"/>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92757" y="3168878"/>
              <a:ext cx="3731700" cy="1581970"/>
              <a:chOff x="892757" y="3168878"/>
              <a:chExt cx="3731700" cy="1581970"/>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Expanding to other fields like agriculture and automation.</a:t>
                </a:r>
              </a:p>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Commercialization potential in various industries.</a:t>
                </a:r>
              </a:p>
              <a:p>
                <a:pPr marL="285750" marR="0" lvl="0" indent="-285750" algn="just" rtl="0">
                  <a:spcBef>
                    <a:spcPts val="0"/>
                  </a:spcBef>
                  <a:spcAft>
                    <a:spcPts val="0"/>
                  </a:spcAft>
                  <a:buFont typeface="Arial" panose="020B0604020202020204" pitchFamily="34" charset="0"/>
                  <a:buChar char="•"/>
                </a:pPr>
                <a:r>
                  <a:rPr lang="en-US" sz="1600" dirty="0">
                    <a:solidFill>
                      <a:srgbClr val="434343"/>
                    </a:solidFill>
                    <a:latin typeface="Roboto"/>
                    <a:ea typeface="Roboto"/>
                    <a:cs typeface="Roboto"/>
                    <a:sym typeface="Roboto"/>
                  </a:rPr>
                  <a:t>Opportunities for research collaborations.</a:t>
                </a:r>
                <a:r>
                  <a:rPr lang="en-IN" sz="1600" dirty="0">
                    <a:solidFill>
                      <a:srgbClr val="434343"/>
                    </a:solidFill>
                    <a:latin typeface="Roboto"/>
                    <a:ea typeface="Roboto"/>
                    <a:cs typeface="Roboto"/>
                    <a:sym typeface="Roboto"/>
                  </a:rPr>
                  <a:t> </a:t>
                </a: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715644" y="12696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432619" y="620825"/>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Why: </a:t>
            </a:r>
            <a:r>
              <a:rPr lang="en-US" sz="1800" dirty="0">
                <a:latin typeface="Times New Roman" panose="02020603050405020304" pitchFamily="18" charset="0"/>
                <a:ea typeface="Verdana" panose="020B0604030504040204" pitchFamily="34" charset="0"/>
                <a:cs typeface="Times New Roman" panose="02020603050405020304" pitchFamily="18" charset="0"/>
              </a:rPr>
              <a:t>To improve decision-making in applications like surveillance by fusing complementary information from IR and visible images.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What: </a:t>
            </a:r>
            <a:r>
              <a:rPr lang="en-US" sz="1800" dirty="0">
                <a:latin typeface="Times New Roman" panose="02020603050405020304" pitchFamily="18" charset="0"/>
                <a:ea typeface="Verdana" panose="020B0604030504040204" pitchFamily="34" charset="0"/>
                <a:cs typeface="Times New Roman" panose="02020603050405020304" pitchFamily="18" charset="0"/>
              </a:rPr>
              <a:t>Use deep learning models (GANs, diffusion models) to create high-quality, fused images from IR and visible image data.</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Where:</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US" sz="1800" dirty="0">
                <a:latin typeface="Times New Roman" panose="02020603050405020304" pitchFamily="18" charset="0"/>
                <a:ea typeface="Verdana" panose="020B0604030504040204" pitchFamily="34" charset="0"/>
                <a:cs typeface="Times New Roman" panose="02020603050405020304" pitchFamily="18" charset="0"/>
              </a:rPr>
              <a:t>Applicable in real-time environments such as surveillance systems, healthcare, autonomous vehicles, and low-light conditions.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When: </a:t>
            </a:r>
            <a:r>
              <a:rPr lang="en-US" sz="1800" dirty="0">
                <a:latin typeface="Times New Roman" panose="02020603050405020304" pitchFamily="18" charset="0"/>
                <a:ea typeface="Verdana" panose="020B0604030504040204" pitchFamily="34" charset="0"/>
                <a:cs typeface="Times New Roman" panose="02020603050405020304" pitchFamily="18" charset="0"/>
              </a:rPr>
              <a:t>During real-time operations where thermal and visible information are critical for enhanced situational awareness.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How: </a:t>
            </a:r>
            <a:r>
              <a:rPr lang="en-US" sz="1800" dirty="0">
                <a:latin typeface="Times New Roman" panose="02020603050405020304" pitchFamily="18" charset="0"/>
                <a:ea typeface="Verdana" panose="020B0604030504040204" pitchFamily="34" charset="0"/>
                <a:cs typeface="Times New Roman" panose="02020603050405020304" pitchFamily="18" charset="0"/>
              </a:rPr>
              <a:t>Implement the chosen deep learning model on the NVIDIA Jetson Nano to fuse IR and visible images efficiently in real time.</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Refined Objective: </a:t>
            </a:r>
            <a:r>
              <a:rPr lang="en-US" sz="1800" dirty="0">
                <a:latin typeface="Times New Roman" panose="02020603050405020304" pitchFamily="18" charset="0"/>
                <a:ea typeface="Verdana" panose="020B0604030504040204" pitchFamily="34" charset="0"/>
                <a:cs typeface="Times New Roman" panose="02020603050405020304" pitchFamily="18" charset="0"/>
              </a:rPr>
              <a:t>To develop a real-time deep learning-based image fusion system that combines IR and visible images to enhance human vision perception in critical applications.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1580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398496-AAA6-F9CB-0C5C-3C4DA29D714D}"/>
              </a:ext>
            </a:extLst>
          </p:cNvPr>
          <p:cNvSpPr txBox="1"/>
          <p:nvPr/>
        </p:nvSpPr>
        <p:spPr>
          <a:xfrm>
            <a:off x="5984240" y="2579906"/>
            <a:ext cx="6096000" cy="4278094"/>
          </a:xfrm>
          <a:prstGeom prst="rect">
            <a:avLst/>
          </a:prstGeom>
          <a:noFill/>
        </p:spPr>
        <p:txBody>
          <a:bodyPr wrap="square">
            <a:spAutoFit/>
          </a:bodyPr>
          <a:lstStyle/>
          <a:p>
            <a:r>
              <a:rPr lang="en-IN" sz="1600" b="1" u="sng" dirty="0">
                <a:latin typeface="Times New Roman" panose="02020603050405020304" pitchFamily="18" charset="0"/>
                <a:ea typeface="Verdana" panose="020B0604030504040204" pitchFamily="34" charset="0"/>
                <a:cs typeface="Times New Roman" panose="02020603050405020304" pitchFamily="18" charset="0"/>
              </a:rPr>
              <a:t>Hardware Requirements:</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NVIDIA Jetson Nano</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Storage</a:t>
            </a:r>
            <a:r>
              <a:rPr lang="en-IN" sz="1600" dirty="0">
                <a:latin typeface="Times New Roman" panose="02020603050405020304" pitchFamily="18" charset="0"/>
                <a:ea typeface="Verdana" panose="020B0604030504040204" pitchFamily="34" charset="0"/>
                <a:cs typeface="Times New Roman" panose="02020603050405020304" pitchFamily="18" charset="0"/>
              </a:rPr>
              <a:t>: microSD card with at least 32GB capacity (UHS-1 recommended).</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RAM</a:t>
            </a:r>
            <a:r>
              <a:rPr lang="en-IN" sz="1600" dirty="0">
                <a:latin typeface="Times New Roman" panose="02020603050405020304" pitchFamily="18" charset="0"/>
                <a:ea typeface="Verdana" panose="020B0604030504040204" pitchFamily="34" charset="0"/>
                <a:cs typeface="Times New Roman" panose="02020603050405020304" pitchFamily="18" charset="0"/>
              </a:rPr>
              <a:t>: 4GB LPDDR4.</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Power Supply</a:t>
            </a:r>
            <a:r>
              <a:rPr lang="en-IN" sz="1600" dirty="0">
                <a:latin typeface="Times New Roman" panose="02020603050405020304" pitchFamily="18" charset="0"/>
                <a:ea typeface="Verdana" panose="020B0604030504040204" pitchFamily="34" charset="0"/>
                <a:cs typeface="Times New Roman" panose="02020603050405020304" pitchFamily="18" charset="0"/>
              </a:rPr>
              <a:t>: 5V/4A USB-C power supply.</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Camera Modules</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IR Camera</a:t>
            </a:r>
            <a:r>
              <a:rPr lang="en-IN" sz="1600" dirty="0">
                <a:latin typeface="Times New Roman" panose="02020603050405020304" pitchFamily="18" charset="0"/>
                <a:ea typeface="Verdana" panose="020B0604030504040204" pitchFamily="34" charset="0"/>
                <a:cs typeface="Times New Roman" panose="02020603050405020304" pitchFamily="18" charset="0"/>
              </a:rPr>
              <a:t>: Compatible with Jetson Nano (e.g., FLIR Lepton).</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Visible Light Camera</a:t>
            </a:r>
            <a:r>
              <a:rPr lang="en-IN" sz="1600" dirty="0">
                <a:latin typeface="Times New Roman" panose="02020603050405020304" pitchFamily="18" charset="0"/>
                <a:ea typeface="Verdana" panose="020B0604030504040204" pitchFamily="34" charset="0"/>
                <a:cs typeface="Times New Roman" panose="02020603050405020304" pitchFamily="18" charset="0"/>
              </a:rPr>
              <a:t>: Compatible with Jetson Nano (e.g., Raspberry Pi Camera Module).</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PC or Laptop</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CPU</a:t>
            </a:r>
            <a:r>
              <a:rPr lang="en-IN" sz="1600" dirty="0">
                <a:latin typeface="Times New Roman" panose="02020603050405020304" pitchFamily="18" charset="0"/>
                <a:ea typeface="Verdana" panose="020B0604030504040204" pitchFamily="34" charset="0"/>
                <a:cs typeface="Times New Roman" panose="02020603050405020304" pitchFamily="18" charset="0"/>
              </a:rPr>
              <a:t>: Modern multi-core processor (e.g., Intel i5/i7 or AMD </a:t>
            </a:r>
            <a:r>
              <a:rPr lang="en-IN" sz="1600" dirty="0" err="1">
                <a:latin typeface="Times New Roman" panose="02020603050405020304" pitchFamily="18" charset="0"/>
                <a:ea typeface="Verdana" panose="020B0604030504040204" pitchFamily="34" charset="0"/>
                <a:cs typeface="Times New Roman" panose="02020603050405020304" pitchFamily="18" charset="0"/>
              </a:rPr>
              <a:t>Ryzen</a:t>
            </a:r>
            <a:r>
              <a:rPr lang="en-IN" sz="1600"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RAM</a:t>
            </a:r>
            <a:r>
              <a:rPr lang="en-IN" sz="1600" dirty="0">
                <a:latin typeface="Times New Roman" panose="02020603050405020304" pitchFamily="18" charset="0"/>
                <a:ea typeface="Verdana" panose="020B0604030504040204" pitchFamily="34" charset="0"/>
                <a:cs typeface="Times New Roman" panose="02020603050405020304" pitchFamily="18" charset="0"/>
              </a:rPr>
              <a:t>: Minimum 8GB, 16GB recommended.</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GPU</a:t>
            </a:r>
            <a:r>
              <a:rPr lang="en-IN" sz="1600" dirty="0">
                <a:latin typeface="Times New Roman" panose="02020603050405020304" pitchFamily="18" charset="0"/>
                <a:ea typeface="Verdana" panose="020B0604030504040204" pitchFamily="34" charset="0"/>
                <a:cs typeface="Times New Roman" panose="02020603050405020304" pitchFamily="18" charset="0"/>
              </a:rPr>
              <a:t>: NVIDIA GPU (e.g., GTX 1060 or higher) if available for accelerated training.</a:t>
            </a:r>
          </a:p>
        </p:txBody>
      </p:sp>
      <p:sp>
        <p:nvSpPr>
          <p:cNvPr id="5" name="TextBox 4">
            <a:extLst>
              <a:ext uri="{FF2B5EF4-FFF2-40B4-BE49-F238E27FC236}">
                <a16:creationId xmlns:a16="http://schemas.microsoft.com/office/drawing/2014/main" id="{18757729-DA79-92EE-FAF7-694B465B7B41}"/>
              </a:ext>
            </a:extLst>
          </p:cNvPr>
          <p:cNvSpPr txBox="1"/>
          <p:nvPr/>
        </p:nvSpPr>
        <p:spPr>
          <a:xfrm>
            <a:off x="0" y="677188"/>
            <a:ext cx="6096000" cy="4524315"/>
          </a:xfrm>
          <a:prstGeom prst="rect">
            <a:avLst/>
          </a:prstGeom>
          <a:noFill/>
        </p:spPr>
        <p:txBody>
          <a:bodyPr wrap="square">
            <a:spAutoFit/>
          </a:bodyPr>
          <a:lstStyle/>
          <a:p>
            <a:r>
              <a:rPr lang="en-IN" sz="1600" b="1" u="sng" dirty="0">
                <a:latin typeface="Times New Roman" panose="02020603050405020304" pitchFamily="18" charset="0"/>
                <a:ea typeface="Verdana" panose="020B0604030504040204" pitchFamily="34" charset="0"/>
                <a:cs typeface="Times New Roman" panose="02020603050405020304" pitchFamily="18" charset="0"/>
              </a:rPr>
              <a:t>Software Requirements:</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Operating System</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Jetson Nano</a:t>
            </a:r>
            <a:r>
              <a:rPr lang="en-IN" sz="1600" dirty="0">
                <a:latin typeface="Times New Roman" panose="02020603050405020304" pitchFamily="18" charset="0"/>
                <a:ea typeface="Verdana" panose="020B0604030504040204" pitchFamily="34" charset="0"/>
                <a:cs typeface="Times New Roman" panose="02020603050405020304" pitchFamily="18" charset="0"/>
              </a:rPr>
              <a:t>: Ubuntu 18.04-based </a:t>
            </a:r>
            <a:r>
              <a:rPr lang="en-IN" sz="1600" dirty="0" err="1">
                <a:latin typeface="Times New Roman" panose="02020603050405020304" pitchFamily="18" charset="0"/>
                <a:ea typeface="Verdana" panose="020B0604030504040204" pitchFamily="34" charset="0"/>
                <a:cs typeface="Times New Roman" panose="02020603050405020304" pitchFamily="18" charset="0"/>
              </a:rPr>
              <a:t>JetPack</a:t>
            </a:r>
            <a:r>
              <a:rPr lang="en-IN" sz="1600" dirty="0">
                <a:latin typeface="Times New Roman" panose="02020603050405020304" pitchFamily="18" charset="0"/>
                <a:ea typeface="Verdana" panose="020B0604030504040204" pitchFamily="34" charset="0"/>
                <a:cs typeface="Times New Roman" panose="02020603050405020304" pitchFamily="18" charset="0"/>
              </a:rPr>
              <a:t> 4.x.</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Development Machine</a:t>
            </a:r>
            <a:r>
              <a:rPr lang="en-IN" sz="1600" dirty="0">
                <a:latin typeface="Times New Roman" panose="02020603050405020304" pitchFamily="18" charset="0"/>
                <a:ea typeface="Verdana" panose="020B0604030504040204" pitchFamily="34" charset="0"/>
                <a:cs typeface="Times New Roman" panose="02020603050405020304" pitchFamily="18" charset="0"/>
              </a:rPr>
              <a:t>: Ubuntu 18.04 or later, or Windows with WSL2.</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Deep Learning Frameworks</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TensorFlow</a:t>
            </a:r>
            <a:r>
              <a:rPr lang="en-IN" sz="1600" dirty="0">
                <a:latin typeface="Times New Roman" panose="02020603050405020304" pitchFamily="18" charset="0"/>
                <a:ea typeface="Verdana" panose="020B0604030504040204" pitchFamily="34" charset="0"/>
                <a:cs typeface="Times New Roman" panose="02020603050405020304" pitchFamily="18" charset="0"/>
              </a:rPr>
              <a:t>: Version compatible with </a:t>
            </a:r>
            <a:r>
              <a:rPr lang="en-IN" sz="1600" dirty="0" err="1">
                <a:latin typeface="Times New Roman" panose="02020603050405020304" pitchFamily="18" charset="0"/>
                <a:ea typeface="Verdana" panose="020B0604030504040204" pitchFamily="34" charset="0"/>
                <a:cs typeface="Times New Roman" panose="02020603050405020304" pitchFamily="18" charset="0"/>
              </a:rPr>
              <a:t>JetPack</a:t>
            </a:r>
            <a:r>
              <a:rPr lang="en-IN" sz="1600" dirty="0">
                <a:latin typeface="Times New Roman" panose="02020603050405020304" pitchFamily="18" charset="0"/>
                <a:ea typeface="Verdana" panose="020B0604030504040204" pitchFamily="34" charset="0"/>
                <a:cs typeface="Times New Roman" panose="02020603050405020304" pitchFamily="18" charset="0"/>
              </a:rPr>
              <a:t>, typically TensorFlow 2.x.</a:t>
            </a:r>
          </a:p>
          <a:p>
            <a:pPr marL="742950" lvl="1" indent="-285750">
              <a:buFont typeface="+mj-lt"/>
              <a:buAutoNum type="arabicPeriod"/>
            </a:pPr>
            <a:r>
              <a:rPr lang="en-IN" sz="1600" b="1" dirty="0" err="1">
                <a:latin typeface="Times New Roman" panose="02020603050405020304" pitchFamily="18" charset="0"/>
                <a:ea typeface="Verdana" panose="020B0604030504040204" pitchFamily="34" charset="0"/>
                <a:cs typeface="Times New Roman" panose="02020603050405020304" pitchFamily="18" charset="0"/>
              </a:rPr>
              <a:t>PyTorch</a:t>
            </a:r>
            <a:r>
              <a:rPr lang="en-IN" sz="1600" dirty="0">
                <a:latin typeface="Times New Roman" panose="02020603050405020304" pitchFamily="18" charset="0"/>
                <a:ea typeface="Verdana" panose="020B0604030504040204" pitchFamily="34" charset="0"/>
                <a:cs typeface="Times New Roman" panose="02020603050405020304" pitchFamily="18" charset="0"/>
              </a:rPr>
              <a:t>: Version compatible with </a:t>
            </a:r>
            <a:r>
              <a:rPr lang="en-IN" sz="1600" dirty="0" err="1">
                <a:latin typeface="Times New Roman" panose="02020603050405020304" pitchFamily="18" charset="0"/>
                <a:ea typeface="Verdana" panose="020B0604030504040204" pitchFamily="34" charset="0"/>
                <a:cs typeface="Times New Roman" panose="02020603050405020304" pitchFamily="18" charset="0"/>
              </a:rPr>
              <a:t>JetPack</a:t>
            </a:r>
            <a:r>
              <a:rPr lang="en-IN" sz="1600" dirty="0">
                <a:latin typeface="Times New Roman" panose="02020603050405020304" pitchFamily="18" charset="0"/>
                <a:ea typeface="Verdana" panose="020B0604030504040204" pitchFamily="34" charset="0"/>
                <a:cs typeface="Times New Roman" panose="02020603050405020304" pitchFamily="18" charset="0"/>
              </a:rPr>
              <a:t>, typically </a:t>
            </a:r>
            <a:r>
              <a:rPr lang="en-IN" sz="1600" dirty="0" err="1">
                <a:latin typeface="Times New Roman" panose="02020603050405020304" pitchFamily="18" charset="0"/>
                <a:ea typeface="Verdana" panose="020B0604030504040204" pitchFamily="34" charset="0"/>
                <a:cs typeface="Times New Roman" panose="02020603050405020304" pitchFamily="18" charset="0"/>
              </a:rPr>
              <a:t>PyTorch</a:t>
            </a:r>
            <a:r>
              <a:rPr lang="en-IN" sz="1600" dirty="0">
                <a:latin typeface="Times New Roman" panose="02020603050405020304" pitchFamily="18" charset="0"/>
                <a:ea typeface="Verdana" panose="020B0604030504040204" pitchFamily="34" charset="0"/>
                <a:cs typeface="Times New Roman" panose="02020603050405020304" pitchFamily="18" charset="0"/>
              </a:rPr>
              <a:t> 1.x or later.</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Image Processing Libraries</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OpenCV</a:t>
            </a:r>
            <a:r>
              <a:rPr lang="en-IN" sz="1600" dirty="0">
                <a:latin typeface="Times New Roman" panose="02020603050405020304" pitchFamily="18" charset="0"/>
                <a:ea typeface="Verdana" panose="020B0604030504040204" pitchFamily="34" charset="0"/>
                <a:cs typeface="Times New Roman" panose="02020603050405020304" pitchFamily="18" charset="0"/>
              </a:rPr>
              <a:t>: Version 4.x or later.</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Development Environment</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a:latin typeface="Times New Roman" panose="02020603050405020304" pitchFamily="18" charset="0"/>
                <a:ea typeface="Verdana" panose="020B0604030504040204" pitchFamily="34" charset="0"/>
                <a:cs typeface="Times New Roman" panose="02020603050405020304" pitchFamily="18" charset="0"/>
              </a:rPr>
              <a:t>Python</a:t>
            </a:r>
            <a:r>
              <a:rPr lang="en-IN" sz="1600" dirty="0">
                <a:latin typeface="Times New Roman" panose="02020603050405020304" pitchFamily="18" charset="0"/>
                <a:ea typeface="Verdana" panose="020B0604030504040204" pitchFamily="34" charset="0"/>
                <a:cs typeface="Times New Roman" panose="02020603050405020304" pitchFamily="18" charset="0"/>
              </a:rPr>
              <a:t>: Version 3.6 or later.</a:t>
            </a:r>
          </a:p>
          <a:p>
            <a:pPr marL="742950" lvl="1" indent="-285750">
              <a:buFont typeface="+mj-lt"/>
              <a:buAutoNum type="arabicPeriod"/>
            </a:pPr>
            <a:r>
              <a:rPr lang="en-IN" sz="1600" b="1" dirty="0" err="1">
                <a:latin typeface="Times New Roman" panose="02020603050405020304" pitchFamily="18" charset="0"/>
                <a:ea typeface="Verdana" panose="020B0604030504040204" pitchFamily="34" charset="0"/>
                <a:cs typeface="Times New Roman" panose="02020603050405020304" pitchFamily="18" charset="0"/>
              </a:rPr>
              <a:t>Jupyter</a:t>
            </a:r>
            <a:r>
              <a:rPr lang="en-IN" sz="1600" b="1" dirty="0">
                <a:latin typeface="Times New Roman" panose="02020603050405020304" pitchFamily="18" charset="0"/>
                <a:ea typeface="Verdana" panose="020B0604030504040204" pitchFamily="34" charset="0"/>
                <a:cs typeface="Times New Roman" panose="02020603050405020304" pitchFamily="18" charset="0"/>
              </a:rPr>
              <a:t> Notebook</a:t>
            </a:r>
            <a:r>
              <a:rPr lang="en-IN" sz="1600" dirty="0">
                <a:latin typeface="Times New Roman" panose="02020603050405020304" pitchFamily="18" charset="0"/>
                <a:ea typeface="Verdana" panose="020B0604030504040204" pitchFamily="34" charset="0"/>
                <a:cs typeface="Times New Roman" panose="02020603050405020304" pitchFamily="18" charset="0"/>
              </a:rPr>
              <a:t>: Version compatible with Python 3.x.</a:t>
            </a:r>
          </a:p>
          <a:p>
            <a:pPr>
              <a:buFont typeface="+mj-lt"/>
              <a:buAutoNum type="arabicPeriod"/>
            </a:pPr>
            <a:r>
              <a:rPr lang="en-IN" sz="1600" b="1" u="sng" dirty="0">
                <a:latin typeface="Times New Roman" panose="02020603050405020304" pitchFamily="18" charset="0"/>
                <a:ea typeface="Verdana" panose="020B0604030504040204" pitchFamily="34" charset="0"/>
                <a:cs typeface="Times New Roman" panose="02020603050405020304" pitchFamily="18" charset="0"/>
              </a:rPr>
              <a:t>Tools for Deployment</a:t>
            </a:r>
            <a:r>
              <a:rPr lang="en-IN" sz="1600" u="sng" dirty="0">
                <a:latin typeface="Times New Roman" panose="02020603050405020304" pitchFamily="18" charset="0"/>
                <a:ea typeface="Verdana" panose="020B0604030504040204" pitchFamily="34" charset="0"/>
                <a:cs typeface="Times New Roman" panose="02020603050405020304" pitchFamily="18" charset="0"/>
              </a:rPr>
              <a:t>:</a:t>
            </a:r>
          </a:p>
          <a:p>
            <a:pPr marL="742950" lvl="1" indent="-285750">
              <a:buFont typeface="+mj-lt"/>
              <a:buAutoNum type="arabicPeriod"/>
            </a:pPr>
            <a:r>
              <a:rPr lang="en-IN" sz="1600" b="1" dirty="0" err="1">
                <a:latin typeface="Times New Roman" panose="02020603050405020304" pitchFamily="18" charset="0"/>
                <a:ea typeface="Verdana" panose="020B0604030504040204" pitchFamily="34" charset="0"/>
                <a:cs typeface="Times New Roman" panose="02020603050405020304" pitchFamily="18" charset="0"/>
              </a:rPr>
              <a:t>JetPack</a:t>
            </a:r>
            <a:r>
              <a:rPr lang="en-IN" sz="1600" b="1" dirty="0">
                <a:latin typeface="Times New Roman" panose="02020603050405020304" pitchFamily="18" charset="0"/>
                <a:ea typeface="Verdana" panose="020B0604030504040204" pitchFamily="34" charset="0"/>
                <a:cs typeface="Times New Roman" panose="02020603050405020304" pitchFamily="18" charset="0"/>
              </a:rPr>
              <a:t> SDK</a:t>
            </a:r>
            <a:r>
              <a:rPr lang="en-IN" sz="1600" dirty="0">
                <a:latin typeface="Times New Roman" panose="02020603050405020304" pitchFamily="18" charset="0"/>
                <a:ea typeface="Verdana" panose="020B0604030504040204" pitchFamily="34" charset="0"/>
                <a:cs typeface="Times New Roman" panose="02020603050405020304" pitchFamily="18" charset="0"/>
              </a:rPr>
              <a:t>: Includes L4T (Linux for Tegra), libraries, and development tools for Jetson Nano.</a:t>
            </a:r>
          </a:p>
        </p:txBody>
      </p:sp>
      <p:sp>
        <p:nvSpPr>
          <p:cNvPr id="6" name="TextBox 5">
            <a:extLst>
              <a:ext uri="{FF2B5EF4-FFF2-40B4-BE49-F238E27FC236}">
                <a16:creationId xmlns:a16="http://schemas.microsoft.com/office/drawing/2014/main" id="{6D3E5194-0989-4706-6B44-43B61467E7B7}"/>
              </a:ext>
            </a:extLst>
          </p:cNvPr>
          <p:cNvSpPr txBox="1"/>
          <p:nvPr/>
        </p:nvSpPr>
        <p:spPr>
          <a:xfrm>
            <a:off x="4886960" y="215523"/>
            <a:ext cx="5638800" cy="461665"/>
          </a:xfrm>
          <a:prstGeom prst="rect">
            <a:avLst/>
          </a:prstGeom>
          <a:noFill/>
        </p:spPr>
        <p:txBody>
          <a:bodyPr wrap="square" rtlCol="0">
            <a:spAutoFit/>
          </a:bodyPr>
          <a:lstStyle/>
          <a:p>
            <a:r>
              <a:rPr lang="en-IN" sz="2400" b="1" dirty="0">
                <a:latin typeface="Montserrat" panose="00000500000000000000" pitchFamily="2" charset="0"/>
                <a:ea typeface="Verdana" panose="020B0604030504040204" pitchFamily="34" charset="0"/>
              </a:rPr>
              <a:t>Requirements</a:t>
            </a:r>
          </a:p>
        </p:txBody>
      </p:sp>
      <p:pic>
        <p:nvPicPr>
          <p:cNvPr id="4098" name="Picture 2" descr="Nvidia Jetson Nano Development Kit (128 ...">
            <a:extLst>
              <a:ext uri="{FF2B5EF4-FFF2-40B4-BE49-F238E27FC236}">
                <a16:creationId xmlns:a16="http://schemas.microsoft.com/office/drawing/2014/main" id="{9909B532-D896-5634-4688-8B7C412C1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056" y="677188"/>
            <a:ext cx="2447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ensorFlow - Wikipedia">
            <a:extLst>
              <a:ext uri="{FF2B5EF4-FFF2-40B4-BE49-F238E27FC236}">
                <a16:creationId xmlns:a16="http://schemas.microsoft.com/office/drawing/2014/main" id="{0B211F79-818B-D74C-2E58-2DB55F142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146" y="5158352"/>
            <a:ext cx="1351092" cy="86546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A4A8C42-BBBF-46E1-1625-71E187434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14" y="5158352"/>
            <a:ext cx="1952976" cy="68715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ith PyTorch. Deep Learning ...">
            <a:extLst>
              <a:ext uri="{FF2B5EF4-FFF2-40B4-BE49-F238E27FC236}">
                <a16:creationId xmlns:a16="http://schemas.microsoft.com/office/drawing/2014/main" id="{CF505BBC-F294-B3C6-6781-03EFF08CC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928" y="5201503"/>
            <a:ext cx="1042077" cy="67604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ython Vector Logo - Download Free SVG ...">
            <a:extLst>
              <a:ext uri="{FF2B5EF4-FFF2-40B4-BE49-F238E27FC236}">
                <a16:creationId xmlns:a16="http://schemas.microsoft.com/office/drawing/2014/main" id="{47B8F249-DE24-732C-BB3A-FCC63A7F9D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14" y="6140794"/>
            <a:ext cx="2247932" cy="65227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File:OpenCV Logo with text svg version ...">
            <a:extLst>
              <a:ext uri="{FF2B5EF4-FFF2-40B4-BE49-F238E27FC236}">
                <a16:creationId xmlns:a16="http://schemas.microsoft.com/office/drawing/2014/main" id="{4A4B77F4-B966-B02F-22C6-51CDA659C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136" y="6023820"/>
            <a:ext cx="659112" cy="81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7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668607" y="12242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pic>
        <p:nvPicPr>
          <p:cNvPr id="7" name="Picture 6">
            <a:extLst>
              <a:ext uri="{FF2B5EF4-FFF2-40B4-BE49-F238E27FC236}">
                <a16:creationId xmlns:a16="http://schemas.microsoft.com/office/drawing/2014/main" id="{D92A39C7-6AF5-08A5-FF32-C0AA4390C3F9}"/>
              </a:ext>
            </a:extLst>
          </p:cNvPr>
          <p:cNvPicPr>
            <a:picLocks noChangeAspect="1"/>
          </p:cNvPicPr>
          <p:nvPr/>
        </p:nvPicPr>
        <p:blipFill>
          <a:blip r:embed="rId2"/>
          <a:stretch>
            <a:fillRect/>
          </a:stretch>
        </p:blipFill>
        <p:spPr>
          <a:xfrm>
            <a:off x="841327" y="819042"/>
            <a:ext cx="3872913" cy="2973024"/>
          </a:xfrm>
          <a:prstGeom prst="rect">
            <a:avLst/>
          </a:prstGeom>
        </p:spPr>
      </p:pic>
      <p:pic>
        <p:nvPicPr>
          <p:cNvPr id="11" name="Picture 10">
            <a:extLst>
              <a:ext uri="{FF2B5EF4-FFF2-40B4-BE49-F238E27FC236}">
                <a16:creationId xmlns:a16="http://schemas.microsoft.com/office/drawing/2014/main" id="{2615FF09-F3B9-16B4-CA80-51082A2E069F}"/>
              </a:ext>
            </a:extLst>
          </p:cNvPr>
          <p:cNvPicPr>
            <a:picLocks noChangeAspect="1"/>
          </p:cNvPicPr>
          <p:nvPr/>
        </p:nvPicPr>
        <p:blipFill>
          <a:blip r:embed="rId3"/>
          <a:stretch>
            <a:fillRect/>
          </a:stretch>
        </p:blipFill>
        <p:spPr>
          <a:xfrm>
            <a:off x="140287" y="3699157"/>
            <a:ext cx="5563639" cy="3599310"/>
          </a:xfrm>
          <a:prstGeom prst="rect">
            <a:avLst/>
          </a:prstGeom>
        </p:spPr>
      </p:pic>
      <p:pic>
        <p:nvPicPr>
          <p:cNvPr id="6" name="Picture 5">
            <a:extLst>
              <a:ext uri="{FF2B5EF4-FFF2-40B4-BE49-F238E27FC236}">
                <a16:creationId xmlns:a16="http://schemas.microsoft.com/office/drawing/2014/main" id="{B9663A45-9055-CD2F-5EB2-7BBBA3744BFF}"/>
              </a:ext>
            </a:extLst>
          </p:cNvPr>
          <p:cNvPicPr>
            <a:picLocks noChangeAspect="1"/>
          </p:cNvPicPr>
          <p:nvPr/>
        </p:nvPicPr>
        <p:blipFill>
          <a:blip r:embed="rId4"/>
          <a:stretch>
            <a:fillRect/>
          </a:stretch>
        </p:blipFill>
        <p:spPr>
          <a:xfrm>
            <a:off x="5251965" y="616277"/>
            <a:ext cx="6524234" cy="6241723"/>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AB30FA-D7D3-2931-ADD2-7E779F8603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1442B1AE-F284-9058-CFBC-00D24DF97465}"/>
              </a:ext>
            </a:extLst>
          </p:cNvPr>
          <p:cNvPicPr>
            <a:picLocks noChangeAspect="1"/>
          </p:cNvPicPr>
          <p:nvPr/>
        </p:nvPicPr>
        <p:blipFill>
          <a:blip r:embed="rId3"/>
          <a:stretch>
            <a:fillRect/>
          </a:stretch>
        </p:blipFill>
        <p:spPr>
          <a:xfrm>
            <a:off x="2548776" y="-11575"/>
            <a:ext cx="7094447" cy="6835904"/>
          </a:xfrm>
          <a:prstGeom prst="rect">
            <a:avLst/>
          </a:prstGeom>
        </p:spPr>
      </p:pic>
    </p:spTree>
    <p:extLst>
      <p:ext uri="{BB962C8B-B14F-4D97-AF65-F5344CB8AC3E}">
        <p14:creationId xmlns:p14="http://schemas.microsoft.com/office/powerpoint/2010/main" val="345615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CC3925-F00A-E12C-4208-0301CF81E3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5" name="Picture 4">
            <a:extLst>
              <a:ext uri="{FF2B5EF4-FFF2-40B4-BE49-F238E27FC236}">
                <a16:creationId xmlns:a16="http://schemas.microsoft.com/office/drawing/2014/main" id="{DAA18965-FD1A-6F40-6B70-34D1C7544B1B}"/>
              </a:ext>
            </a:extLst>
          </p:cNvPr>
          <p:cNvPicPr>
            <a:picLocks noChangeAspect="1"/>
          </p:cNvPicPr>
          <p:nvPr/>
        </p:nvPicPr>
        <p:blipFill>
          <a:blip r:embed="rId3"/>
          <a:stretch>
            <a:fillRect/>
          </a:stretch>
        </p:blipFill>
        <p:spPr>
          <a:xfrm>
            <a:off x="513715" y="933266"/>
            <a:ext cx="4004945" cy="5559607"/>
          </a:xfrm>
          <a:prstGeom prst="rect">
            <a:avLst/>
          </a:prstGeom>
        </p:spPr>
      </p:pic>
      <p:pic>
        <p:nvPicPr>
          <p:cNvPr id="7" name="Picture 6">
            <a:extLst>
              <a:ext uri="{FF2B5EF4-FFF2-40B4-BE49-F238E27FC236}">
                <a16:creationId xmlns:a16="http://schemas.microsoft.com/office/drawing/2014/main" id="{EABBFA5C-3532-9858-B432-F42678FCE9FD}"/>
              </a:ext>
            </a:extLst>
          </p:cNvPr>
          <p:cNvPicPr>
            <a:picLocks noChangeAspect="1"/>
          </p:cNvPicPr>
          <p:nvPr/>
        </p:nvPicPr>
        <p:blipFill>
          <a:blip r:embed="rId4"/>
          <a:stretch>
            <a:fillRect/>
          </a:stretch>
        </p:blipFill>
        <p:spPr>
          <a:xfrm>
            <a:off x="5410835" y="1069883"/>
            <a:ext cx="6267450" cy="5286375"/>
          </a:xfrm>
          <a:prstGeom prst="rect">
            <a:avLst/>
          </a:prstGeom>
        </p:spPr>
      </p:pic>
    </p:spTree>
    <p:extLst>
      <p:ext uri="{BB962C8B-B14F-4D97-AF65-F5344CB8AC3E}">
        <p14:creationId xmlns:p14="http://schemas.microsoft.com/office/powerpoint/2010/main" val="285189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E9AFE5-5F43-944F-22A3-21653F77A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026" name="Picture 2" descr="Multi‐exposure image fusion via a pyramidal integration of the phase  congruency of input images with the intensity‐based maps - Asadi - 2020 -  IET Image Processing - Wiley Online Library">
            <a:extLst>
              <a:ext uri="{FF2B5EF4-FFF2-40B4-BE49-F238E27FC236}">
                <a16:creationId xmlns:a16="http://schemas.microsoft.com/office/drawing/2014/main" id="{76D9AC61-37BA-DC7A-E2BB-75A433F51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40" y="844772"/>
            <a:ext cx="10844119" cy="57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17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B7305F-8311-0B92-D36C-A1AF593354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9" name="Picture 8">
            <a:extLst>
              <a:ext uri="{FF2B5EF4-FFF2-40B4-BE49-F238E27FC236}">
                <a16:creationId xmlns:a16="http://schemas.microsoft.com/office/drawing/2014/main" id="{91FE6345-A5E9-6FD6-DEDA-6E3B7A3A996A}"/>
              </a:ext>
            </a:extLst>
          </p:cNvPr>
          <p:cNvPicPr>
            <a:picLocks noChangeAspect="1"/>
          </p:cNvPicPr>
          <p:nvPr/>
        </p:nvPicPr>
        <p:blipFill>
          <a:blip r:embed="rId2"/>
          <a:stretch>
            <a:fillRect/>
          </a:stretch>
        </p:blipFill>
        <p:spPr>
          <a:xfrm>
            <a:off x="192595" y="1088278"/>
            <a:ext cx="11583742" cy="5017882"/>
          </a:xfrm>
          <a:prstGeom prst="rect">
            <a:avLst/>
          </a:prstGeom>
        </p:spPr>
      </p:pic>
    </p:spTree>
    <p:extLst>
      <p:ext uri="{BB962C8B-B14F-4D97-AF65-F5344CB8AC3E}">
        <p14:creationId xmlns:p14="http://schemas.microsoft.com/office/powerpoint/2010/main" val="269004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DBACF-EE84-0244-97D8-C340800754D7}"/>
              </a:ext>
            </a:extLst>
          </p:cNvPr>
          <p:cNvPicPr>
            <a:picLocks noChangeAspect="1"/>
          </p:cNvPicPr>
          <p:nvPr/>
        </p:nvPicPr>
        <p:blipFill>
          <a:blip r:embed="rId2"/>
          <a:stretch>
            <a:fillRect/>
          </a:stretch>
        </p:blipFill>
        <p:spPr>
          <a:xfrm>
            <a:off x="441342" y="1081228"/>
            <a:ext cx="11309316" cy="5129362"/>
          </a:xfrm>
          <a:prstGeom prst="rect">
            <a:avLst/>
          </a:prstGeom>
        </p:spPr>
      </p:pic>
    </p:spTree>
    <p:extLst>
      <p:ext uri="{BB962C8B-B14F-4D97-AF65-F5344CB8AC3E}">
        <p14:creationId xmlns:p14="http://schemas.microsoft.com/office/powerpoint/2010/main" val="193245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462115" y="113135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699531" y="2269941"/>
            <a:ext cx="10816193" cy="1159059"/>
            <a:chOff x="831319" y="1261067"/>
            <a:chExt cx="10816193" cy="1159059"/>
          </a:xfrm>
        </p:grpSpPr>
        <p:sp>
          <p:nvSpPr>
            <p:cNvPr id="4" name="Google Shape;120;p76">
              <a:extLst>
                <a:ext uri="{FF2B5EF4-FFF2-40B4-BE49-F238E27FC236}">
                  <a16:creationId xmlns:a16="http://schemas.microsoft.com/office/drawing/2014/main" id="{3AD7F3A5-9B93-6163-9D85-A08E588D2811}"/>
                </a:ext>
              </a:extLst>
            </p:cNvPr>
            <p:cNvSpPr/>
            <p:nvPr/>
          </p:nvSpPr>
          <p:spPr>
            <a:xfrm>
              <a:off x="831319" y="1261067"/>
              <a:ext cx="1493288" cy="115905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399072" y="1555645"/>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398721" y="1555645"/>
              <a:ext cx="2536722"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BU21EECE0100551</a:t>
              </a:r>
              <a:endParaRPr sz="900"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7069663" y="1555645"/>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Shashank Kumar Aradhya</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3206870A-107E-F547-2A79-42296A4D23A4}"/>
              </a:ext>
            </a:extLst>
          </p:cNvPr>
          <p:cNvPicPr>
            <a:picLocks noChangeAspect="1"/>
          </p:cNvPicPr>
          <p:nvPr/>
        </p:nvPicPr>
        <p:blipFill>
          <a:blip r:embed="rId5"/>
          <a:stretch>
            <a:fillRect/>
          </a:stretch>
        </p:blipFill>
        <p:spPr>
          <a:xfrm>
            <a:off x="808064" y="2269941"/>
            <a:ext cx="1237198" cy="11357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908237-81C9-D9A2-832C-169BF1D1A1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pic>
        <p:nvPicPr>
          <p:cNvPr id="5" name="Picture 4">
            <a:extLst>
              <a:ext uri="{FF2B5EF4-FFF2-40B4-BE49-F238E27FC236}">
                <a16:creationId xmlns:a16="http://schemas.microsoft.com/office/drawing/2014/main" id="{4F0DC307-E50F-026C-A21E-9A30152EC0E5}"/>
              </a:ext>
            </a:extLst>
          </p:cNvPr>
          <p:cNvPicPr>
            <a:picLocks noChangeAspect="1"/>
          </p:cNvPicPr>
          <p:nvPr/>
        </p:nvPicPr>
        <p:blipFill>
          <a:blip r:embed="rId2"/>
          <a:stretch>
            <a:fillRect/>
          </a:stretch>
        </p:blipFill>
        <p:spPr>
          <a:xfrm>
            <a:off x="698500" y="833912"/>
            <a:ext cx="10795000" cy="5841525"/>
          </a:xfrm>
          <a:prstGeom prst="rect">
            <a:avLst/>
          </a:prstGeom>
        </p:spPr>
      </p:pic>
      <p:sp>
        <p:nvSpPr>
          <p:cNvPr id="6" name="TextBox 5">
            <a:extLst>
              <a:ext uri="{FF2B5EF4-FFF2-40B4-BE49-F238E27FC236}">
                <a16:creationId xmlns:a16="http://schemas.microsoft.com/office/drawing/2014/main" id="{95BC9192-06E0-CBB0-E8BC-56050E71D532}"/>
              </a:ext>
            </a:extLst>
          </p:cNvPr>
          <p:cNvSpPr txBox="1"/>
          <p:nvPr/>
        </p:nvSpPr>
        <p:spPr>
          <a:xfrm>
            <a:off x="4041493" y="182563"/>
            <a:ext cx="4109013"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Results: PCA+DWT</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51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82853F-42AC-60FE-91E0-1C64D17A8A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pic>
        <p:nvPicPr>
          <p:cNvPr id="5" name="Picture 4">
            <a:extLst>
              <a:ext uri="{FF2B5EF4-FFF2-40B4-BE49-F238E27FC236}">
                <a16:creationId xmlns:a16="http://schemas.microsoft.com/office/drawing/2014/main" id="{FD601E99-AAF7-1400-7F89-0EBE632B4A01}"/>
              </a:ext>
            </a:extLst>
          </p:cNvPr>
          <p:cNvPicPr>
            <a:picLocks noChangeAspect="1"/>
          </p:cNvPicPr>
          <p:nvPr/>
        </p:nvPicPr>
        <p:blipFill>
          <a:blip r:embed="rId2"/>
          <a:stretch>
            <a:fillRect/>
          </a:stretch>
        </p:blipFill>
        <p:spPr>
          <a:xfrm>
            <a:off x="751840" y="856367"/>
            <a:ext cx="10688320" cy="5819070"/>
          </a:xfrm>
          <a:prstGeom prst="rect">
            <a:avLst/>
          </a:prstGeom>
        </p:spPr>
      </p:pic>
      <p:sp>
        <p:nvSpPr>
          <p:cNvPr id="7" name="TextBox 6">
            <a:extLst>
              <a:ext uri="{FF2B5EF4-FFF2-40B4-BE49-F238E27FC236}">
                <a16:creationId xmlns:a16="http://schemas.microsoft.com/office/drawing/2014/main" id="{2F60118E-A17A-A05D-1891-E59460672BA2}"/>
              </a:ext>
            </a:extLst>
          </p:cNvPr>
          <p:cNvSpPr txBox="1"/>
          <p:nvPr/>
        </p:nvSpPr>
        <p:spPr>
          <a:xfrm>
            <a:off x="3046071" y="179931"/>
            <a:ext cx="6099858" cy="461665"/>
          </a:xfrm>
          <a:prstGeom prst="rect">
            <a:avLst/>
          </a:prstGeom>
          <a:noFill/>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Results: PCA+DWT</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239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A21D45-511C-233F-9259-B7886D8FC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pic>
        <p:nvPicPr>
          <p:cNvPr id="5" name="Picture 4">
            <a:extLst>
              <a:ext uri="{FF2B5EF4-FFF2-40B4-BE49-F238E27FC236}">
                <a16:creationId xmlns:a16="http://schemas.microsoft.com/office/drawing/2014/main" id="{12F1F530-E8C1-2B93-81CF-3D62A3CADEC5}"/>
              </a:ext>
            </a:extLst>
          </p:cNvPr>
          <p:cNvPicPr>
            <a:picLocks noChangeAspect="1"/>
          </p:cNvPicPr>
          <p:nvPr/>
        </p:nvPicPr>
        <p:blipFill>
          <a:blip r:embed="rId2"/>
          <a:stretch>
            <a:fillRect/>
          </a:stretch>
        </p:blipFill>
        <p:spPr>
          <a:xfrm>
            <a:off x="824696" y="902765"/>
            <a:ext cx="10542608" cy="5590110"/>
          </a:xfrm>
          <a:prstGeom prst="rect">
            <a:avLst/>
          </a:prstGeom>
        </p:spPr>
      </p:pic>
      <p:sp>
        <p:nvSpPr>
          <p:cNvPr id="7" name="TextBox 6">
            <a:extLst>
              <a:ext uri="{FF2B5EF4-FFF2-40B4-BE49-F238E27FC236}">
                <a16:creationId xmlns:a16="http://schemas.microsoft.com/office/drawing/2014/main" id="{6FC28D1F-E554-1045-2F61-1FBC3CEDC0FA}"/>
              </a:ext>
            </a:extLst>
          </p:cNvPr>
          <p:cNvSpPr txBox="1"/>
          <p:nvPr/>
        </p:nvSpPr>
        <p:spPr>
          <a:xfrm>
            <a:off x="3046071" y="134292"/>
            <a:ext cx="6099858" cy="461665"/>
          </a:xfrm>
          <a:prstGeom prst="rect">
            <a:avLst/>
          </a:prstGeom>
          <a:noFill/>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Results: Laplacian Gaussian pyramid</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824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981130-7899-C0D7-7EE8-8CA459E26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5" name="Picture 4">
            <a:extLst>
              <a:ext uri="{FF2B5EF4-FFF2-40B4-BE49-F238E27FC236}">
                <a16:creationId xmlns:a16="http://schemas.microsoft.com/office/drawing/2014/main" id="{53D2D74D-28CD-33B6-4308-DDAC8737903A}"/>
              </a:ext>
            </a:extLst>
          </p:cNvPr>
          <p:cNvPicPr>
            <a:picLocks noChangeAspect="1"/>
          </p:cNvPicPr>
          <p:nvPr/>
        </p:nvPicPr>
        <p:blipFill>
          <a:blip r:embed="rId2"/>
          <a:stretch>
            <a:fillRect/>
          </a:stretch>
        </p:blipFill>
        <p:spPr>
          <a:xfrm>
            <a:off x="655898" y="917466"/>
            <a:ext cx="10880203" cy="5763444"/>
          </a:xfrm>
          <a:prstGeom prst="rect">
            <a:avLst/>
          </a:prstGeom>
        </p:spPr>
      </p:pic>
      <p:sp>
        <p:nvSpPr>
          <p:cNvPr id="7" name="TextBox 6">
            <a:extLst>
              <a:ext uri="{FF2B5EF4-FFF2-40B4-BE49-F238E27FC236}">
                <a16:creationId xmlns:a16="http://schemas.microsoft.com/office/drawing/2014/main" id="{AA7A9290-A62D-2BBC-C323-FB1E35F58DDC}"/>
              </a:ext>
            </a:extLst>
          </p:cNvPr>
          <p:cNvSpPr txBox="1"/>
          <p:nvPr/>
        </p:nvSpPr>
        <p:spPr>
          <a:xfrm>
            <a:off x="3046070" y="192134"/>
            <a:ext cx="6099858" cy="461665"/>
          </a:xfrm>
          <a:prstGeom prst="rect">
            <a:avLst/>
          </a:prstGeom>
          <a:noFill/>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Results: Laplacian Gaussian pyramid</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33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838199" y="20572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ea typeface="Montserrat"/>
                <a:cs typeface="Montserrat"/>
                <a:sym typeface="Montserrat"/>
              </a:rPr>
              <a:t>Progress Report</a:t>
            </a:r>
            <a:r>
              <a:rPr lang="en-US" sz="2400" b="1" i="0" u="none" strike="noStrike" cap="none" dirty="0">
                <a:solidFill>
                  <a:srgbClr val="000000"/>
                </a:solidFill>
                <a:latin typeface="Montserrat"/>
                <a:ea typeface="Montserrat"/>
                <a:cs typeface="Montserrat"/>
                <a:sym typeface="Montserrat"/>
              </a:rPr>
              <a:t> </a:t>
            </a:r>
            <a:endParaRPr lang="en-US" sz="1400" b="0" i="0" u="none" strike="noStrike" cap="none" dirty="0">
              <a:solidFill>
                <a:srgbClr val="000000"/>
              </a:solidFill>
              <a:latin typeface="Arial"/>
              <a:ea typeface="Arial"/>
              <a:cs typeface="Arial"/>
              <a:sym typeface="Arial"/>
            </a:endParaRPr>
          </a:p>
        </p:txBody>
      </p:sp>
      <p:sp>
        <p:nvSpPr>
          <p:cNvPr id="6" name="TextBox 5">
            <a:extLst>
              <a:ext uri="{FF2B5EF4-FFF2-40B4-BE49-F238E27FC236}">
                <a16:creationId xmlns:a16="http://schemas.microsoft.com/office/drawing/2014/main" id="{87631707-70FC-7FB8-8D9A-4C2B2C85718D}"/>
              </a:ext>
            </a:extLst>
          </p:cNvPr>
          <p:cNvSpPr txBox="1"/>
          <p:nvPr/>
        </p:nvSpPr>
        <p:spPr>
          <a:xfrm>
            <a:off x="147319" y="733246"/>
            <a:ext cx="11897359" cy="5724644"/>
          </a:xfrm>
          <a:prstGeom prst="rect">
            <a:avLst/>
          </a:prstGeom>
          <a:noFill/>
        </p:spPr>
        <p:txBody>
          <a:bodyPr wrap="square">
            <a:spAutoFit/>
          </a:bodyPr>
          <a:lstStyle/>
          <a:p>
            <a:r>
              <a:rPr lang="en-US" sz="1800" b="1" u="sng" dirty="0">
                <a:latin typeface="Times New Roman" panose="02020603050405020304" pitchFamily="18" charset="0"/>
                <a:cs typeface="Times New Roman" panose="02020603050405020304" pitchFamily="18" charset="0"/>
              </a:rPr>
              <a:t>1. Abstract:</a:t>
            </a:r>
          </a:p>
          <a:p>
            <a:r>
              <a:rPr lang="en-US" sz="1600" b="1" dirty="0">
                <a:latin typeface="Times New Roman" panose="02020603050405020304" pitchFamily="18" charset="0"/>
                <a:cs typeface="Times New Roman" panose="02020603050405020304" pitchFamily="18" charset="0"/>
              </a:rPr>
              <a:t>Status:</a:t>
            </a:r>
            <a:r>
              <a:rPr lang="en-US" sz="1600" dirty="0">
                <a:latin typeface="Times New Roman" panose="02020603050405020304" pitchFamily="18" charset="0"/>
                <a:cs typeface="Times New Roman" panose="02020603050405020304" pitchFamily="18" charset="0"/>
              </a:rPr>
              <a:t> Completed</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Details: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abstract has been finalized and spans approximately 500 words, covering the project’s objectives, methodology, and expected outcomes. It outlines the focus on enhancing image fusion using deep learning techniques for fusing IR and visible images.</a:t>
            </a:r>
          </a:p>
          <a:p>
            <a:endParaRPr lang="en-US" sz="1800" b="1" u="sng" dirty="0">
              <a:latin typeface="Times New Roman" panose="02020603050405020304" pitchFamily="18" charset="0"/>
              <a:cs typeface="Times New Roman" panose="02020603050405020304" pitchFamily="18" charset="0"/>
            </a:endParaRPr>
          </a:p>
          <a:p>
            <a:r>
              <a:rPr lang="en-US" sz="1800" b="1" u="sng" dirty="0">
                <a:latin typeface="Times New Roman" panose="02020603050405020304" pitchFamily="18" charset="0"/>
                <a:cs typeface="Times New Roman" panose="02020603050405020304" pitchFamily="18" charset="0"/>
              </a:rPr>
              <a:t>2. Literature Survey:</a:t>
            </a:r>
          </a:p>
          <a:p>
            <a:r>
              <a:rPr lang="en-US" sz="1600" b="1" dirty="0">
                <a:latin typeface="Times New Roman" panose="02020603050405020304" pitchFamily="18" charset="0"/>
                <a:cs typeface="Times New Roman" panose="02020603050405020304" pitchFamily="18" charset="0"/>
              </a:rPr>
              <a:t>Status:</a:t>
            </a:r>
            <a:r>
              <a:rPr lang="en-US" sz="1600" dirty="0">
                <a:latin typeface="Times New Roman" panose="02020603050405020304" pitchFamily="18" charset="0"/>
                <a:cs typeface="Times New Roman" panose="02020603050405020304" pitchFamily="18" charset="0"/>
              </a:rPr>
              <a:t> Completed</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Details: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comprehensive literature survey was conducted, reviewing 15-20 research papers and articles on various image fusion techniques, including both conventional methods (e.g., wavelet transforms, PCA) and deep learning-based approaches. The focus was particularly on their application to IR and visible image fusion.</a:t>
            </a:r>
          </a:p>
          <a:p>
            <a:endParaRPr lang="en-US" sz="1800" b="1" u="sng" dirty="0">
              <a:latin typeface="Times New Roman" panose="02020603050405020304" pitchFamily="18" charset="0"/>
              <a:cs typeface="Times New Roman" panose="02020603050405020304" pitchFamily="18" charset="0"/>
            </a:endParaRPr>
          </a:p>
          <a:p>
            <a:r>
              <a:rPr lang="en-US" sz="1800" b="1" u="sng" dirty="0">
                <a:latin typeface="Times New Roman" panose="02020603050405020304" pitchFamily="18" charset="0"/>
                <a:cs typeface="Times New Roman" panose="02020603050405020304" pitchFamily="18" charset="0"/>
              </a:rPr>
              <a:t>3. Data Collection and Analysis: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Status:</a:t>
            </a:r>
            <a:r>
              <a:rPr lang="en-US" sz="1600" dirty="0">
                <a:latin typeface="Times New Roman" panose="02020603050405020304" pitchFamily="18" charset="0"/>
                <a:cs typeface="Times New Roman" panose="02020603050405020304" pitchFamily="18" charset="0"/>
              </a:rPr>
              <a:t> Completed</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Details: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Collection:</a:t>
            </a:r>
            <a:r>
              <a:rPr lang="en-US" sz="1600" dirty="0">
                <a:latin typeface="Times New Roman" panose="02020603050405020304" pitchFamily="18" charset="0"/>
                <a:cs typeface="Times New Roman" panose="02020603050405020304" pitchFamily="18" charset="0"/>
              </a:rPr>
              <a:t> Over 1000 pairs of IR and visible images have been collected for model training.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Storage:</a:t>
            </a:r>
            <a:r>
              <a:rPr lang="en-US" sz="1600" dirty="0">
                <a:latin typeface="Times New Roman" panose="02020603050405020304" pitchFamily="18" charset="0"/>
                <a:cs typeface="Times New Roman" panose="02020603050405020304" pitchFamily="18" charset="0"/>
              </a:rPr>
              <a:t> The dataset occupies approximately 10GB of storage.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Analysis:</a:t>
            </a:r>
            <a:r>
              <a:rPr lang="en-US" sz="1600" dirty="0">
                <a:latin typeface="Times New Roman" panose="02020603050405020304" pitchFamily="18" charset="0"/>
                <a:cs typeface="Times New Roman" panose="02020603050405020304" pitchFamily="18" charset="0"/>
              </a:rPr>
              <a:t> Data preprocessing (normalization, resizing, and augmentation)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Next Steps:</a:t>
            </a:r>
            <a:r>
              <a:rPr lang="en-US" sz="1600" dirty="0">
                <a:latin typeface="Times New Roman" panose="02020603050405020304" pitchFamily="18" charset="0"/>
                <a:cs typeface="Times New Roman" panose="02020603050405020304" pitchFamily="18" charset="0"/>
              </a:rPr>
              <a:t> Complete data preprocessing, conduct exploratory data analysis, and organize datasets for model training and validation.</a:t>
            </a:r>
          </a:p>
          <a:p>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2919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342402-C322-8AB1-0027-359B0ECFE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8" name="Slide Number Placeholder 2">
            <a:extLst>
              <a:ext uri="{FF2B5EF4-FFF2-40B4-BE49-F238E27FC236}">
                <a16:creationId xmlns:a16="http://schemas.microsoft.com/office/drawing/2014/main" id="{C22CEB53-0FC1-834C-2250-E589C538AEBB}"/>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25</a:t>
            </a:fld>
            <a:endParaRPr lang="en-US" dirty="0"/>
          </a:p>
        </p:txBody>
      </p:sp>
      <p:sp>
        <p:nvSpPr>
          <p:cNvPr id="9" name="Google Shape;125;p3">
            <a:extLst>
              <a:ext uri="{FF2B5EF4-FFF2-40B4-BE49-F238E27FC236}">
                <a16:creationId xmlns:a16="http://schemas.microsoft.com/office/drawing/2014/main" id="{62536E96-659E-BEE9-3A31-E097BC4B291E}"/>
              </a:ext>
            </a:extLst>
          </p:cNvPr>
          <p:cNvSpPr txBox="1"/>
          <p:nvPr/>
        </p:nvSpPr>
        <p:spPr>
          <a:xfrm>
            <a:off x="838199" y="21207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ea typeface="Montserrat"/>
                <a:cs typeface="Montserrat"/>
                <a:sym typeface="Montserrat"/>
              </a:rPr>
              <a:t>Progress Report</a:t>
            </a:r>
            <a:endParaRPr lang="en-US" sz="1400" b="0" i="0" u="none" strike="noStrike" cap="none" dirty="0">
              <a:solidFill>
                <a:srgbClr val="000000"/>
              </a:solidFill>
              <a:latin typeface="Arial"/>
              <a:ea typeface="Arial"/>
              <a:cs typeface="Arial"/>
              <a:sym typeface="Arial"/>
            </a:endParaRPr>
          </a:p>
        </p:txBody>
      </p:sp>
      <p:sp>
        <p:nvSpPr>
          <p:cNvPr id="10" name="TextBox 9">
            <a:extLst>
              <a:ext uri="{FF2B5EF4-FFF2-40B4-BE49-F238E27FC236}">
                <a16:creationId xmlns:a16="http://schemas.microsoft.com/office/drawing/2014/main" id="{ACBBE5F6-2D47-13E8-94B2-10F925112BF9}"/>
              </a:ext>
            </a:extLst>
          </p:cNvPr>
          <p:cNvSpPr txBox="1"/>
          <p:nvPr/>
        </p:nvSpPr>
        <p:spPr>
          <a:xfrm>
            <a:off x="169054" y="705927"/>
            <a:ext cx="11607801" cy="6401753"/>
          </a:xfrm>
          <a:prstGeom prst="rect">
            <a:avLst/>
          </a:prstGeom>
          <a:noFill/>
        </p:spPr>
        <p:txBody>
          <a:bodyPr wrap="square">
            <a:spAutoFit/>
          </a:bodyPr>
          <a:lstStyle/>
          <a:p>
            <a:r>
              <a:rPr lang="en-US" sz="1800" b="1" u="sng" dirty="0">
                <a:latin typeface="Times New Roman" panose="02020603050405020304" pitchFamily="18" charset="0"/>
                <a:cs typeface="Times New Roman" panose="02020603050405020304" pitchFamily="18" charset="0"/>
              </a:rPr>
              <a:t>4. Algorithms Development and Analysis: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Status:</a:t>
            </a:r>
            <a:r>
              <a:rPr lang="en-US" sz="1600" dirty="0">
                <a:latin typeface="Times New Roman" panose="02020603050405020304" pitchFamily="18" charset="0"/>
                <a:cs typeface="Times New Roman" panose="02020603050405020304" pitchFamily="18" charset="0"/>
              </a:rPr>
              <a:t> In Progress</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Details:</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Phase 1</a:t>
            </a:r>
            <a:r>
              <a:rPr lang="en-US" sz="1600" dirty="0">
                <a:latin typeface="Times New Roman" panose="02020603050405020304" pitchFamily="18" charset="0"/>
                <a:cs typeface="Times New Roman" panose="02020603050405020304" pitchFamily="18" charset="0"/>
              </a:rPr>
              <a:t>: Achieved an average processing time of </a:t>
            </a:r>
            <a:r>
              <a:rPr lang="en-US" sz="1600" b="1" dirty="0">
                <a:latin typeface="Times New Roman" panose="02020603050405020304" pitchFamily="18" charset="0"/>
                <a:cs typeface="Times New Roman" panose="02020603050405020304" pitchFamily="18" charset="0"/>
              </a:rPr>
              <a:t>300 seconds</a:t>
            </a:r>
            <a:r>
              <a:rPr lang="en-US" sz="1600" dirty="0">
                <a:latin typeface="Times New Roman" panose="02020603050405020304" pitchFamily="18" charset="0"/>
                <a:cs typeface="Times New Roman" panose="02020603050405020304" pitchFamily="18" charset="0"/>
              </a:rPr>
              <a:t> for conventional techniques (wavelet transforms and PCA) implemented in MATLAB to establish performance benchmarks.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Phase 2: </a:t>
            </a:r>
            <a:r>
              <a:rPr lang="en-US" sz="1600" dirty="0">
                <a:latin typeface="Times New Roman" panose="02020603050405020304" pitchFamily="18" charset="0"/>
                <a:cs typeface="Times New Roman" panose="02020603050405020304" pitchFamily="18" charset="0"/>
              </a:rPr>
              <a:t>Successful Implementation of Laplacian Gaussian Pyramid Method, this method was successfully employed to enhance image fusion quality by improving detail retention and feature extraction, also achieving processing times of </a:t>
            </a:r>
            <a:r>
              <a:rPr lang="en-US" sz="1600" b="1" dirty="0">
                <a:latin typeface="Times New Roman" panose="02020603050405020304" pitchFamily="18" charset="0"/>
                <a:cs typeface="Times New Roman" panose="02020603050405020304" pitchFamily="18" charset="0"/>
              </a:rPr>
              <a:t>less than 3 seconds</a:t>
            </a:r>
            <a:r>
              <a:rPr lang="en-US"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Current Focus: </a:t>
            </a:r>
            <a:r>
              <a:rPr lang="en-US" sz="1600" dirty="0">
                <a:latin typeface="Times New Roman" panose="02020603050405020304" pitchFamily="18" charset="0"/>
                <a:cs typeface="Times New Roman" panose="02020603050405020304" pitchFamily="18" charset="0"/>
              </a:rPr>
              <a:t>Fine-tuning model parameters, investigating </a:t>
            </a:r>
            <a:r>
              <a:rPr lang="en-US" sz="1600" dirty="0" err="1">
                <a:latin typeface="Times New Roman" panose="02020603050405020304" pitchFamily="18" charset="0"/>
                <a:cs typeface="Times New Roman" panose="02020603050405020304" pitchFamily="18" charset="0"/>
              </a:rPr>
              <a:t>YCbCr</a:t>
            </a:r>
            <a:r>
              <a:rPr lang="en-US" sz="1600" dirty="0">
                <a:latin typeface="Times New Roman" panose="02020603050405020304" pitchFamily="18" charset="0"/>
                <a:cs typeface="Times New Roman" panose="02020603050405020304" pitchFamily="18" charset="0"/>
              </a:rPr>
              <a:t>, RGB, and HSV color channels, optimizing performance, incorporating Lab color space, exploring edge-preserving filters, and improving up sampling techniques.</a:t>
            </a:r>
          </a:p>
          <a:p>
            <a:endParaRPr lang="en-IN" sz="1800" u="sng" dirty="0">
              <a:latin typeface="Times New Roman" panose="02020603050405020304" pitchFamily="18" charset="0"/>
              <a:cs typeface="Times New Roman" panose="02020603050405020304" pitchFamily="18" charset="0"/>
            </a:endParaRPr>
          </a:p>
          <a:p>
            <a:r>
              <a:rPr lang="en-IN" sz="1800" b="1" u="sng" dirty="0">
                <a:latin typeface="Times New Roman" panose="02020603050405020304" pitchFamily="18" charset="0"/>
                <a:cs typeface="Times New Roman" panose="02020603050405020304" pitchFamily="18" charset="0"/>
              </a:rPr>
              <a:t>5. Testing and Validation:</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Status:</a:t>
            </a:r>
            <a:r>
              <a:rPr lang="en-IN" sz="1600" dirty="0">
                <a:latin typeface="Times New Roman" panose="02020603050405020304" pitchFamily="18" charset="0"/>
                <a:cs typeface="Times New Roman" panose="02020603050405020304" pitchFamily="18" charset="0"/>
              </a:rPr>
              <a:t> Completed</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Details: </a:t>
            </a:r>
            <a:r>
              <a:rPr lang="en-IN" sz="1600" dirty="0">
                <a:latin typeface="Times New Roman" panose="02020603050405020304" pitchFamily="18" charset="0"/>
                <a:cs typeface="Times New Roman" panose="02020603050405020304" pitchFamily="18" charset="0"/>
              </a:rPr>
              <a:t>Testing was performed on a test dataset of 200-300 images. Models were validated using quantitative metrics such as PSNR, SSIM, and visual quality assessments. </a:t>
            </a:r>
          </a:p>
          <a:p>
            <a:endParaRPr lang="en-US" sz="1800" b="1" u="sng" dirty="0">
              <a:latin typeface="Times New Roman" panose="02020603050405020304" pitchFamily="18" charset="0"/>
              <a:cs typeface="Times New Roman" panose="02020603050405020304" pitchFamily="18" charset="0"/>
            </a:endParaRPr>
          </a:p>
          <a:p>
            <a:r>
              <a:rPr lang="en-US" sz="1800" b="1" u="sng" dirty="0">
                <a:latin typeface="Times New Roman" panose="02020603050405020304" pitchFamily="18" charset="0"/>
                <a:cs typeface="Times New Roman" panose="02020603050405020304" pitchFamily="18" charset="0"/>
              </a:rPr>
              <a:t>6. Implementation and Documentation:</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Status:</a:t>
            </a:r>
            <a:r>
              <a:rPr lang="en-US" sz="1600" dirty="0">
                <a:latin typeface="Times New Roman" panose="02020603050405020304" pitchFamily="18" charset="0"/>
                <a:cs typeface="Times New Roman" panose="02020603050405020304" pitchFamily="18" charset="0"/>
              </a:rPr>
              <a:t> In Progress (Hardware Next Stage)</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Details: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Hardware Implementation:</a:t>
            </a:r>
            <a:r>
              <a:rPr lang="en-US" sz="1600" dirty="0">
                <a:latin typeface="Times New Roman" panose="02020603050405020304" pitchFamily="18" charset="0"/>
                <a:cs typeface="Times New Roman" panose="02020603050405020304" pitchFamily="18" charset="0"/>
              </a:rPr>
              <a:t> The deployment of the models on the NVIDIA Jetson Nano for real-time image fusion is scheduled for the next stage.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Documentation:</a:t>
            </a:r>
            <a:r>
              <a:rPr lang="en-US" sz="1600" dirty="0">
                <a:latin typeface="Times New Roman" panose="02020603050405020304" pitchFamily="18" charset="0"/>
                <a:cs typeface="Times New Roman" panose="02020603050405020304" pitchFamily="18" charset="0"/>
              </a:rPr>
              <a:t> The documentation covering the project’s methodology, results, and user guides is currently in progress and will be finalized after the hardware implementation phase.</a:t>
            </a:r>
          </a:p>
          <a:p>
            <a:endParaRPr lang="en-I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4922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479FBC-EE8B-CEC2-BA9B-EE1F239BB9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5" name="TextBox 4">
            <a:extLst>
              <a:ext uri="{FF2B5EF4-FFF2-40B4-BE49-F238E27FC236}">
                <a16:creationId xmlns:a16="http://schemas.microsoft.com/office/drawing/2014/main" id="{3DEF0E6E-52FA-17C6-7574-CFB5B177AEA6}"/>
              </a:ext>
            </a:extLst>
          </p:cNvPr>
          <p:cNvSpPr txBox="1"/>
          <p:nvPr/>
        </p:nvSpPr>
        <p:spPr>
          <a:xfrm>
            <a:off x="2854960" y="130592"/>
            <a:ext cx="6096000" cy="461665"/>
          </a:xfrm>
          <a:prstGeom prst="rect">
            <a:avLst/>
          </a:prstGeom>
          <a:noFill/>
        </p:spPr>
        <p:txBody>
          <a:bodyPr wrap="square">
            <a:spAutoFit/>
          </a:bodyPr>
          <a:lstStyle/>
          <a:p>
            <a:r>
              <a:rPr lang="en-US" sz="2400" b="1" dirty="0">
                <a:latin typeface="Montserrat"/>
                <a:ea typeface="Montserrat"/>
                <a:cs typeface="Montserrat"/>
                <a:sym typeface="Montserrat"/>
              </a:rPr>
              <a:t>Summary, Conclusion and Future</a:t>
            </a:r>
            <a:r>
              <a:rPr lang="en-US" sz="2400" b="1" i="0" u="none" strike="noStrike" cap="none" dirty="0">
                <a:solidFill>
                  <a:srgbClr val="000000"/>
                </a:solidFill>
                <a:latin typeface="Montserrat"/>
                <a:ea typeface="Montserrat"/>
                <a:cs typeface="Montserrat"/>
                <a:sym typeface="Montserrat"/>
              </a:rPr>
              <a:t> </a:t>
            </a:r>
            <a:endParaRPr lang="en-IN" sz="2400" dirty="0"/>
          </a:p>
        </p:txBody>
      </p:sp>
      <p:sp>
        <p:nvSpPr>
          <p:cNvPr id="9" name="TextBox 8">
            <a:extLst>
              <a:ext uri="{FF2B5EF4-FFF2-40B4-BE49-F238E27FC236}">
                <a16:creationId xmlns:a16="http://schemas.microsoft.com/office/drawing/2014/main" id="{286492BE-244D-2EAB-C750-556E5088ACB7}"/>
              </a:ext>
            </a:extLst>
          </p:cNvPr>
          <p:cNvSpPr txBox="1"/>
          <p:nvPr/>
        </p:nvSpPr>
        <p:spPr>
          <a:xfrm>
            <a:off x="392574" y="834048"/>
            <a:ext cx="11406851" cy="4585871"/>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Summary:</a:t>
            </a:r>
            <a:endParaRPr lang="en-IN" sz="2000"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Completed:</a:t>
            </a:r>
            <a:r>
              <a:rPr lang="en-IN" sz="1800" dirty="0">
                <a:latin typeface="Times New Roman" panose="02020603050405020304" pitchFamily="18" charset="0"/>
                <a:cs typeface="Times New Roman" panose="02020603050405020304" pitchFamily="18" charset="0"/>
              </a:rPr>
              <a:t> Abstract, Literature Survey, Data Collection, and Testing &amp; Validation.</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In Progress:</a:t>
            </a:r>
            <a:r>
              <a:rPr lang="en-IN" sz="1800" dirty="0">
                <a:latin typeface="Times New Roman" panose="02020603050405020304" pitchFamily="18" charset="0"/>
                <a:cs typeface="Times New Roman" panose="02020603050405020304" pitchFamily="18" charset="0"/>
              </a:rPr>
              <a:t> Algorithm Development (PCA and Laplacian Gaussian Pyramid methods have been implemented; still working on Deep learning models models).</a:t>
            </a:r>
          </a:p>
          <a:p>
            <a:pPr marL="28575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Upcoming:</a:t>
            </a:r>
            <a:r>
              <a:rPr lang="en-IN" sz="1800" dirty="0">
                <a:latin typeface="Times New Roman" panose="02020603050405020304" pitchFamily="18" charset="0"/>
                <a:cs typeface="Times New Roman" panose="02020603050405020304" pitchFamily="18" charset="0"/>
              </a:rPr>
              <a:t> Hardware implementation on NVIDIA Jetson Nano and final documentation.</a:t>
            </a:r>
          </a:p>
          <a:p>
            <a:endParaRPr lang="en-US" sz="18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Conclusion:</a:t>
            </a:r>
            <a:r>
              <a:rPr lang="en-US" sz="2000" u="sng"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project is progressing well, with significant milestones already achieved. The abstract, literature review, and data collection are complete, and the algorithm development phase has seen successful implementation of conventional methods. Focus is now on refining deep learning models (GANs and diffusion models). The next phases will involve deploying the models on the Jetson Nano for real-time processing and finalizing the documentation.</a:t>
            </a:r>
          </a:p>
          <a:p>
            <a:endParaRPr lang="en-IN" sz="1800" b="1" u="sng" dirty="0">
              <a:latin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Future Report:</a:t>
            </a:r>
            <a:endParaRPr lang="en-IN" sz="2000" u="sng"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Final results from algorithm development with Deep learning models.</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Hardware implementation on NVIDIA Jetson Nano.</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Comprehensive project documentation, including user manuals and methodological details</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9309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4771AB-7D44-D072-06C9-61743918E41A}"/>
              </a:ext>
            </a:extLst>
          </p:cNvPr>
          <p:cNvSpPr>
            <a:spLocks noGrp="1"/>
          </p:cNvSpPr>
          <p:nvPr>
            <p:ph type="body" idx="1"/>
          </p:nvPr>
        </p:nvSpPr>
        <p:spPr>
          <a:xfrm>
            <a:off x="0" y="718503"/>
            <a:ext cx="11624310" cy="6139497"/>
          </a:xfrm>
        </p:spPr>
        <p:txBody>
          <a:bodyPr>
            <a:noAutofit/>
          </a:bodyPr>
          <a:lstStyle/>
          <a:p>
            <a:pPr algn="just">
              <a:lnSpc>
                <a:spcPct val="107000"/>
              </a:lnSpc>
              <a:spcAft>
                <a:spcPts val="800"/>
              </a:spcAft>
            </a:pP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Image fusion</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combines information from multiple images into one fused image which is more informative than any single source image. In applications such as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surveillance</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fusing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infrared (IR)</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and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visible </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images, aids human vision perception in decision making. IR images capture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thermal information</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invaluable in low-light or night-time conditions, while visible images provide rich detail and colour information. IR images are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illumination-independent</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offering robust information regardless of lighting conditions. Traditional methods, like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wavelet transforms</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or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principal component analysis</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often fail to fully leverage the complementary nature of IR and visible images, resulting in suboptimal results.</a:t>
            </a:r>
          </a:p>
          <a:p>
            <a:pPr algn="just">
              <a:lnSpc>
                <a:spcPct val="107000"/>
              </a:lnSpc>
              <a:spcAft>
                <a:spcPts val="800"/>
              </a:spcAft>
            </a:pP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Deep learning</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has revolutionized fields by enabling computers to learn and make decisions from large amounts of data. In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image processing</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deep learning methods form the state-of-the-art techniques in image classification, object detection, and more. This versatility and effectiveness make deep learning ideal for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image fusion</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Its applications extend to medical imaging, remote sensing, and autonomous driving, handling complex image processing tasks. This makes deep learning particularly suitable for fusing IR and visible images.</a:t>
            </a:r>
          </a:p>
          <a:p>
            <a:pPr algn="just">
              <a:lnSpc>
                <a:spcPct val="107000"/>
              </a:lnSpc>
              <a:spcAft>
                <a:spcPts val="800"/>
              </a:spcAft>
            </a:pP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In this project, we explore advanced deep learning approaches to improve IR and visible image fusion. We are investigating techniques like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Generative Adversarial Networks (GANs)</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and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diffusion models</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GANs generate high-quality images by creating realistic details through adversarial training. Diffusion models refine images by gradually reducing noise, enhancing detail and coherence in the fused image.</a:t>
            </a:r>
          </a:p>
          <a:p>
            <a:pPr algn="just">
              <a:lnSpc>
                <a:spcPct val="107000"/>
              </a:lnSpc>
              <a:spcAft>
                <a:spcPts val="800"/>
              </a:spcAft>
            </a:pP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Our approach involves training these models on paired IR and visible images to learn the best feature combination. We aim to identify the most effective method for preserving features suitable for human vision perception, in the fused image.</a:t>
            </a:r>
          </a:p>
          <a:p>
            <a:pPr algn="just">
              <a:lnSpc>
                <a:spcPct val="107000"/>
              </a:lnSpc>
              <a:spcAft>
                <a:spcPts val="800"/>
              </a:spcAft>
            </a:pP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To implement this, we deploy the chosen model on the </a:t>
            </a:r>
            <a:r>
              <a:rPr lang="en-IN" sz="1500" i="1"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NVIDIA Jetson Nano</a:t>
            </a:r>
            <a:r>
              <a:rPr lang="en-IN" sz="1500" kern="100" dirty="0">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a compact embedded system with powerful processing capabilities. This ensures our solution is effective and efficient for real-time applications. Our project highlights the potential of deep learning in achieving high-quality image fusion, providing practical solutions for real-world applications.</a:t>
            </a:r>
          </a:p>
          <a:p>
            <a:endParaRPr lang="en-IN" sz="15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8B8608-4D86-4963-7714-DB2978B9E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8" name="TextBox 7">
            <a:extLst>
              <a:ext uri="{FF2B5EF4-FFF2-40B4-BE49-F238E27FC236}">
                <a16:creationId xmlns:a16="http://schemas.microsoft.com/office/drawing/2014/main" id="{394FF1A3-CB71-F641-2ECF-7DC57D77CDA7}"/>
              </a:ext>
            </a:extLst>
          </p:cNvPr>
          <p:cNvSpPr txBox="1"/>
          <p:nvPr/>
        </p:nvSpPr>
        <p:spPr>
          <a:xfrm>
            <a:off x="2550160" y="256838"/>
            <a:ext cx="6096000" cy="46166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Abstract</a:t>
            </a:r>
            <a:endParaRPr lang="en-US" sz="2400" dirty="0"/>
          </a:p>
        </p:txBody>
      </p:sp>
    </p:spTree>
    <p:extLst>
      <p:ext uri="{BB962C8B-B14F-4D97-AF65-F5344CB8AC3E}">
        <p14:creationId xmlns:p14="http://schemas.microsoft.com/office/powerpoint/2010/main" val="251054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550606" y="18771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14941" y="1124270"/>
            <a:ext cx="9943179"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Enhance the fusion of infrared (IR) and visible images using advanced deep learning techniques for real-time applications.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Combine thermal information from IR images with the rich detail and color of visible images to create a more comprehensive and informative output.</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Leverage deep learning models like Generative Adversarial Networks (GANs) and diffusion models to achieve superior image fusion.</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Focus on preserving key features from both IR and visible sources.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Deploy the final solution on the NVIDIA Jetson Nano for high efficiency and real-time processing.</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Target applications include surveillance, medical imaging, and autonomous systems.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554545"/>
          </a:xfrm>
          <a:prstGeom prst="rect">
            <a:avLst/>
          </a:prstGeom>
          <a:noFill/>
        </p:spPr>
        <p:txBody>
          <a:bodyPr wrap="square" rtlCol="0">
            <a:spAutoFit/>
          </a:bodyPr>
          <a:lstStyle/>
          <a:p>
            <a:r>
              <a:rPr lang="en-IN" sz="1600" b="1" u="sng" dirty="0">
                <a:latin typeface="Times New Roman" panose="02020603050405020304" pitchFamily="18" charset="0"/>
                <a:ea typeface="Verdana" panose="020B0604030504040204" pitchFamily="34" charset="0"/>
                <a:cs typeface="Times New Roman" panose="02020603050405020304" pitchFamily="18" charset="0"/>
              </a:rPr>
              <a:t>Main Goals: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Develop a deep learning-based model that effectively fuses IR and visible images to produce high-quality outputs.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Evaluate and compare different deep learning techniques, such as GANs and diffusion models, for image fusion.</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Optimize the fused image to retain critical features from both IR and visible images, enhancing human vision perception.</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Implement the chosen model on the NVIDIA Jetson Nano for real-time image fusion processing.</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1600" b="1" u="sng" dirty="0">
                <a:latin typeface="Times New Roman" panose="02020603050405020304" pitchFamily="18" charset="0"/>
                <a:ea typeface="Verdana" panose="020B0604030504040204" pitchFamily="34" charset="0"/>
                <a:cs typeface="Times New Roman" panose="02020603050405020304" pitchFamily="18" charset="0"/>
              </a:rPr>
              <a:t>Additional Goals: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Ensure scalability of the model to handle different image resolutions and types for diverse applications.</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Improve model robustness to handle various environmental conditions, such as lighting and noise.</a:t>
            </a: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Validate the model’s performance through testing against standard benchmarks and real-world datasets.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609600" y="19385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10" name="Picture 9">
            <a:extLst>
              <a:ext uri="{FF2B5EF4-FFF2-40B4-BE49-F238E27FC236}">
                <a16:creationId xmlns:a16="http://schemas.microsoft.com/office/drawing/2014/main" id="{F2D3FC57-612F-F0EE-1C45-4F483ABE0B0C}"/>
              </a:ext>
            </a:extLst>
          </p:cNvPr>
          <p:cNvPicPr>
            <a:picLocks noChangeAspect="1"/>
          </p:cNvPicPr>
          <p:nvPr/>
        </p:nvPicPr>
        <p:blipFill>
          <a:blip r:embed="rId5"/>
          <a:stretch>
            <a:fillRect/>
          </a:stretch>
        </p:blipFill>
        <p:spPr>
          <a:xfrm>
            <a:off x="-1" y="1599450"/>
            <a:ext cx="12192000" cy="3659099"/>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386080" y="21055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graphicFrame>
        <p:nvGraphicFramePr>
          <p:cNvPr id="2" name="Table 1">
            <a:extLst>
              <a:ext uri="{FF2B5EF4-FFF2-40B4-BE49-F238E27FC236}">
                <a16:creationId xmlns:a16="http://schemas.microsoft.com/office/drawing/2014/main" id="{0ABA45E5-851B-5F77-2006-D3B5148159A5}"/>
              </a:ext>
            </a:extLst>
          </p:cNvPr>
          <p:cNvGraphicFramePr>
            <a:graphicFrameLocks noGrp="1"/>
          </p:cNvGraphicFramePr>
          <p:nvPr>
            <p:extLst>
              <p:ext uri="{D42A27DB-BD31-4B8C-83A1-F6EECF244321}">
                <p14:modId xmlns:p14="http://schemas.microsoft.com/office/powerpoint/2010/main" val="4147089136"/>
              </p:ext>
            </p:extLst>
          </p:nvPr>
        </p:nvGraphicFramePr>
        <p:xfrm>
          <a:off x="386080" y="1054945"/>
          <a:ext cx="11216640" cy="5570780"/>
        </p:xfrm>
        <a:graphic>
          <a:graphicData uri="http://schemas.openxmlformats.org/drawingml/2006/table">
            <a:tbl>
              <a:tblPr firstRow="1" bandRow="1">
                <a:tableStyleId>{3C2FFA5D-87B4-456A-9821-1D502468CF0F}</a:tableStyleId>
              </a:tblPr>
              <a:tblGrid>
                <a:gridCol w="904240">
                  <a:extLst>
                    <a:ext uri="{9D8B030D-6E8A-4147-A177-3AD203B41FA5}">
                      <a16:colId xmlns:a16="http://schemas.microsoft.com/office/drawing/2014/main" val="646530038"/>
                    </a:ext>
                  </a:extLst>
                </a:gridCol>
                <a:gridCol w="1717040">
                  <a:extLst>
                    <a:ext uri="{9D8B030D-6E8A-4147-A177-3AD203B41FA5}">
                      <a16:colId xmlns:a16="http://schemas.microsoft.com/office/drawing/2014/main" val="1942049568"/>
                    </a:ext>
                  </a:extLst>
                </a:gridCol>
                <a:gridCol w="843280">
                  <a:extLst>
                    <a:ext uri="{9D8B030D-6E8A-4147-A177-3AD203B41FA5}">
                      <a16:colId xmlns:a16="http://schemas.microsoft.com/office/drawing/2014/main" val="2055925926"/>
                    </a:ext>
                  </a:extLst>
                </a:gridCol>
                <a:gridCol w="1178560">
                  <a:extLst>
                    <a:ext uri="{9D8B030D-6E8A-4147-A177-3AD203B41FA5}">
                      <a16:colId xmlns:a16="http://schemas.microsoft.com/office/drawing/2014/main" val="2856597037"/>
                    </a:ext>
                  </a:extLst>
                </a:gridCol>
                <a:gridCol w="3444240">
                  <a:extLst>
                    <a:ext uri="{9D8B030D-6E8A-4147-A177-3AD203B41FA5}">
                      <a16:colId xmlns:a16="http://schemas.microsoft.com/office/drawing/2014/main" val="4029774862"/>
                    </a:ext>
                  </a:extLst>
                </a:gridCol>
                <a:gridCol w="3129280">
                  <a:extLst>
                    <a:ext uri="{9D8B030D-6E8A-4147-A177-3AD203B41FA5}">
                      <a16:colId xmlns:a16="http://schemas.microsoft.com/office/drawing/2014/main" val="1272409268"/>
                    </a:ext>
                  </a:extLst>
                </a:gridCol>
              </a:tblGrid>
              <a:tr h="369826">
                <a:tc>
                  <a:txBody>
                    <a:bodyPr/>
                    <a:lstStyle/>
                    <a:p>
                      <a:r>
                        <a:rPr lang="en-IN" sz="1400" dirty="0" err="1">
                          <a:latin typeface="Times New Roman" panose="02020603050405020304" pitchFamily="18" charset="0"/>
                          <a:cs typeface="Times New Roman" panose="02020603050405020304" pitchFamily="18" charset="0"/>
                        </a:rPr>
                        <a:t>Sl.No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Title of the Paper</a:t>
                      </a:r>
                    </a:p>
                  </a:txBody>
                  <a:tcPr/>
                </a:tc>
                <a:tc>
                  <a:txBody>
                    <a:bodyPr/>
                    <a:lstStyle/>
                    <a:p>
                      <a:r>
                        <a:rPr lang="en-IN" sz="1400" dirty="0">
                          <a:latin typeface="Times New Roman" panose="02020603050405020304" pitchFamily="18" charset="0"/>
                          <a:cs typeface="Times New Roman" panose="02020603050405020304" pitchFamily="18" charset="0"/>
                        </a:rPr>
                        <a:t>Year </a:t>
                      </a:r>
                    </a:p>
                  </a:txBody>
                  <a:tcPr/>
                </a:tc>
                <a:tc>
                  <a:txBody>
                    <a:bodyPr/>
                    <a:lstStyle/>
                    <a:p>
                      <a:r>
                        <a:rPr lang="en-IN" sz="1400" dirty="0">
                          <a:latin typeface="Times New Roman" panose="02020603050405020304" pitchFamily="18" charset="0"/>
                          <a:cs typeface="Times New Roman" panose="02020603050405020304" pitchFamily="18" charset="0"/>
                        </a:rPr>
                        <a:t>Author </a:t>
                      </a:r>
                    </a:p>
                  </a:txBody>
                  <a:tcPr/>
                </a:tc>
                <a:tc>
                  <a:txBody>
                    <a:bodyPr/>
                    <a:lstStyle/>
                    <a:p>
                      <a:r>
                        <a:rPr lang="en-IN" sz="1400" dirty="0">
                          <a:latin typeface="Times New Roman" panose="02020603050405020304" pitchFamily="18" charset="0"/>
                          <a:cs typeface="Times New Roman" panose="02020603050405020304" pitchFamily="18" charset="0"/>
                        </a:rPr>
                        <a:t>Key findings</a:t>
                      </a:r>
                    </a:p>
                  </a:txBody>
                  <a:tcPr/>
                </a:tc>
                <a:tc>
                  <a:txBody>
                    <a:bodyPr/>
                    <a:lstStyle/>
                    <a:p>
                      <a:r>
                        <a:rPr lang="en-IN" sz="1400" dirty="0">
                          <a:latin typeface="Times New Roman" panose="02020603050405020304" pitchFamily="18" charset="0"/>
                          <a:cs typeface="Times New Roman" panose="02020603050405020304" pitchFamily="18" charset="0"/>
                        </a:rPr>
                        <a:t>Research gap</a:t>
                      </a:r>
                    </a:p>
                  </a:txBody>
                  <a:tcPr/>
                </a:tc>
                <a:extLst>
                  <a:ext uri="{0D108BD9-81ED-4DB2-BD59-A6C34878D82A}">
                    <a16:rowId xmlns:a16="http://schemas.microsoft.com/office/drawing/2014/main" val="3176282100"/>
                  </a:ext>
                </a:extLst>
              </a:tr>
              <a:tr h="5200954">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US" sz="1400" dirty="0">
                          <a:latin typeface="Times New Roman" panose="02020603050405020304" pitchFamily="18" charset="0"/>
                          <a:cs typeface="Times New Roman" panose="02020603050405020304" pitchFamily="18" charset="0"/>
                        </a:rPr>
                        <a:t>A review of image fusion: Methods, applications and performance metrics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Publication: Digital Signal Processing 137 (2023) 104020</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2023</a:t>
                      </a:r>
                    </a:p>
                  </a:txBody>
                  <a:tcPr/>
                </a:tc>
                <a:tc>
                  <a:txBody>
                    <a:bodyPr/>
                    <a:lstStyle/>
                    <a:p>
                      <a:r>
                        <a:rPr lang="en-IN" sz="1400" dirty="0" err="1">
                          <a:latin typeface="Times New Roman" panose="02020603050405020304" pitchFamily="18" charset="0"/>
                          <a:cs typeface="Times New Roman" panose="02020603050405020304" pitchFamily="18" charset="0"/>
                        </a:rPr>
                        <a:t>Simrandeep</a:t>
                      </a:r>
                      <a:r>
                        <a:rPr lang="en-IN" sz="1400" dirty="0">
                          <a:latin typeface="Times New Roman" panose="02020603050405020304" pitchFamily="18" charset="0"/>
                          <a:cs typeface="Times New Roman" panose="02020603050405020304" pitchFamily="18" charset="0"/>
                        </a:rPr>
                        <a:t> Singh, </a:t>
                      </a:r>
                      <a:r>
                        <a:rPr lang="en-IN" sz="1400" dirty="0" err="1">
                          <a:latin typeface="Times New Roman" panose="02020603050405020304" pitchFamily="18" charset="0"/>
                          <a:cs typeface="Times New Roman" panose="02020603050405020304" pitchFamily="18" charset="0"/>
                        </a:rPr>
                        <a:t>Harbinder</a:t>
                      </a:r>
                      <a:r>
                        <a:rPr lang="en-IN" sz="1400" dirty="0">
                          <a:latin typeface="Times New Roman" panose="02020603050405020304" pitchFamily="18" charset="0"/>
                          <a:cs typeface="Times New Roman" panose="02020603050405020304" pitchFamily="18" charset="0"/>
                        </a:rPr>
                        <a:t> Singh, Gloria </a:t>
                      </a:r>
                      <a:r>
                        <a:rPr lang="en-IN" dirty="0">
                          <a:latin typeface="Times New Roman" panose="02020603050405020304" pitchFamily="18" charset="0"/>
                          <a:cs typeface="Times New Roman" panose="02020603050405020304" pitchFamily="18" charset="0"/>
                        </a:rPr>
                        <a:t>Oscar Deniz , </a:t>
                      </a:r>
                      <a:r>
                        <a:rPr lang="en-IN" dirty="0" err="1">
                          <a:latin typeface="Times New Roman" panose="02020603050405020304" pitchFamily="18" charset="0"/>
                          <a:cs typeface="Times New Roman" panose="02020603050405020304" pitchFamily="18" charset="0"/>
                        </a:rPr>
                        <a:t>Sartajvir</a:t>
                      </a:r>
                      <a:r>
                        <a:rPr lang="en-IN" dirty="0">
                          <a:latin typeface="Times New Roman" panose="02020603050405020304" pitchFamily="18" charset="0"/>
                          <a:cs typeface="Times New Roman" panose="02020603050405020304" pitchFamily="18" charset="0"/>
                        </a:rPr>
                        <a:t> Singh, Himanshu Monga, P.N. </a:t>
                      </a:r>
                      <a:r>
                        <a:rPr lang="en-IN" dirty="0" err="1">
                          <a:latin typeface="Times New Roman" panose="02020603050405020304" pitchFamily="18" charset="0"/>
                          <a:cs typeface="Times New Roman" panose="02020603050405020304" pitchFamily="18" charset="0"/>
                        </a:rPr>
                        <a:t>Hrisheekes</a:t>
                      </a:r>
                      <a:r>
                        <a:rPr lang="en-IN" dirty="0">
                          <a:latin typeface="Times New Roman" panose="02020603050405020304" pitchFamily="18" charset="0"/>
                          <a:cs typeface="Times New Roman" panose="02020603050405020304" pitchFamily="18" charset="0"/>
                        </a:rPr>
                        <a:t>, Anibal Pedraza</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papers review various image fusion methods, from traditional wavelet transforms to modern deep learning techniques like CNNs.</a:t>
                      </a:r>
                    </a:p>
                    <a:p>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Techniques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p>
                    <a:p>
                      <a:pPr marL="285750" indent="-285750">
                        <a:buFont typeface="Arial" panose="020B0604020202020204" pitchFamily="34" charset="0"/>
                        <a:buChar cha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Wavelet Transform</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H. Li et al. (1995) enhanced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multisensor</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image quality.</a:t>
                      </a:r>
                    </a:p>
                    <a:p>
                      <a:pPr marL="285750" indent="-285750">
                        <a:buFont typeface="Arial" panose="020B0604020202020204" pitchFamily="34" charset="0"/>
                        <a:buChar cha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Contrast Pyramid</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H. Jin and Y. Wang (2014) improved detail in visible and infrared image fusion.</a:t>
                      </a:r>
                    </a:p>
                    <a:p>
                      <a:pPr marL="285750" indent="-285750">
                        <a:buFont typeface="Arial" panose="020B0604020202020204" pitchFamily="34" charset="0"/>
                        <a:buChar cha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Deep Learning</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Y. Liu et al. (2018) showcased CNNs for pixel-level fusion.</a:t>
                      </a:r>
                    </a:p>
                    <a:p>
                      <a:pPr marL="285750" indent="-285750">
                        <a:buFont typeface="Arial" panose="020B0604020202020204" pitchFamily="34" charset="0"/>
                        <a:buChar cha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Guided Filtering</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H. Singh et al. (2014) preserved details in exposure fusion.</a:t>
                      </a:r>
                    </a:p>
                    <a:p>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p>
                    <a:p>
                      <a:pPr marL="285750" indent="-285750">
                        <a:buFont typeface="Arial" panose="020B0604020202020204" pitchFamily="34" charset="0"/>
                        <a:buChar cha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Significant improvements in visual quality and detail.</a:t>
                      </a:r>
                    </a:p>
                    <a:p>
                      <a:pPr marL="285750" indent="-285750">
                        <a:buFont typeface="Arial" panose="020B0604020202020204" pitchFamily="34" charset="0"/>
                        <a:buChar cha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Deep learning methods outperform traditional techniques but need large datasets.</a:t>
                      </a:r>
                    </a:p>
                    <a:p>
                      <a:pPr marL="285750" indent="-285750">
                        <a:buFont typeface="Arial" panose="020B0604020202020204" pitchFamily="34" charset="0"/>
                        <a:buChar cha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Contrast pyramid enhances detail visibility across spectral sources.</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There is a need for more extensive exploration of real-time applications and the integration of deep learning techniques with traditional methods.</a:t>
                      </a:r>
                    </a:p>
                    <a:p>
                      <a:pPr marL="285750" indent="-285750">
                        <a:buFont typeface="Arial" panose="020B0604020202020204" pitchFamily="34" charset="0"/>
                        <a:buChar char="•"/>
                      </a:pP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Many methods lack scalability and robustness in dynamic environments, which limits their practical applicability.</a:t>
                      </a:r>
                    </a:p>
                    <a:p>
                      <a:pPr marL="285750" indent="-285750">
                        <a:buFont typeface="Arial" panose="020B0604020202020204" pitchFamily="34" charset="0"/>
                        <a:buChar char="•"/>
                      </a:pP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Further research is required to validate the effectiveness of deep learning approaches in real-world scenarios and varying conditions, particularly in terms of lighting and scene dynamics.</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05160935"/>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63C02D-5B97-5865-091B-7BE1FCB8A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8" name="TextBox 7">
            <a:extLst>
              <a:ext uri="{FF2B5EF4-FFF2-40B4-BE49-F238E27FC236}">
                <a16:creationId xmlns:a16="http://schemas.microsoft.com/office/drawing/2014/main" id="{34B149AF-EB05-C11F-B6D6-27FDD06E3C28}"/>
              </a:ext>
            </a:extLst>
          </p:cNvPr>
          <p:cNvSpPr txBox="1"/>
          <p:nvPr/>
        </p:nvSpPr>
        <p:spPr>
          <a:xfrm>
            <a:off x="2743200" y="143257"/>
            <a:ext cx="6096000" cy="46166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lang="en-US" sz="2400" dirty="0"/>
          </a:p>
        </p:txBody>
      </p:sp>
      <p:graphicFrame>
        <p:nvGraphicFramePr>
          <p:cNvPr id="10" name="Table 9">
            <a:extLst>
              <a:ext uri="{FF2B5EF4-FFF2-40B4-BE49-F238E27FC236}">
                <a16:creationId xmlns:a16="http://schemas.microsoft.com/office/drawing/2014/main" id="{1AAA11D2-ADCD-5801-FA43-67C501F23A2B}"/>
              </a:ext>
            </a:extLst>
          </p:cNvPr>
          <p:cNvGraphicFramePr>
            <a:graphicFrameLocks noGrp="1"/>
          </p:cNvGraphicFramePr>
          <p:nvPr>
            <p:extLst>
              <p:ext uri="{D42A27DB-BD31-4B8C-83A1-F6EECF244321}">
                <p14:modId xmlns:p14="http://schemas.microsoft.com/office/powerpoint/2010/main" val="1593340250"/>
              </p:ext>
            </p:extLst>
          </p:nvPr>
        </p:nvGraphicFramePr>
        <p:xfrm>
          <a:off x="314960" y="760731"/>
          <a:ext cx="11054079" cy="5954012"/>
        </p:xfrm>
        <a:graphic>
          <a:graphicData uri="http://schemas.openxmlformats.org/drawingml/2006/table">
            <a:tbl>
              <a:tblPr firstRow="1" bandRow="1">
                <a:tableStyleId>{3C2FFA5D-87B4-456A-9821-1D502468CF0F}</a:tableStyleId>
              </a:tblPr>
              <a:tblGrid>
                <a:gridCol w="891135">
                  <a:extLst>
                    <a:ext uri="{9D8B030D-6E8A-4147-A177-3AD203B41FA5}">
                      <a16:colId xmlns:a16="http://schemas.microsoft.com/office/drawing/2014/main" val="733546972"/>
                    </a:ext>
                  </a:extLst>
                </a:gridCol>
                <a:gridCol w="1692155">
                  <a:extLst>
                    <a:ext uri="{9D8B030D-6E8A-4147-A177-3AD203B41FA5}">
                      <a16:colId xmlns:a16="http://schemas.microsoft.com/office/drawing/2014/main" val="811671887"/>
                    </a:ext>
                  </a:extLst>
                </a:gridCol>
                <a:gridCol w="831059">
                  <a:extLst>
                    <a:ext uri="{9D8B030D-6E8A-4147-A177-3AD203B41FA5}">
                      <a16:colId xmlns:a16="http://schemas.microsoft.com/office/drawing/2014/main" val="3541080805"/>
                    </a:ext>
                  </a:extLst>
                </a:gridCol>
                <a:gridCol w="1161479">
                  <a:extLst>
                    <a:ext uri="{9D8B030D-6E8A-4147-A177-3AD203B41FA5}">
                      <a16:colId xmlns:a16="http://schemas.microsoft.com/office/drawing/2014/main" val="3623213189"/>
                    </a:ext>
                  </a:extLst>
                </a:gridCol>
                <a:gridCol w="3394323">
                  <a:extLst>
                    <a:ext uri="{9D8B030D-6E8A-4147-A177-3AD203B41FA5}">
                      <a16:colId xmlns:a16="http://schemas.microsoft.com/office/drawing/2014/main" val="1036191180"/>
                    </a:ext>
                  </a:extLst>
                </a:gridCol>
                <a:gridCol w="3083928">
                  <a:extLst>
                    <a:ext uri="{9D8B030D-6E8A-4147-A177-3AD203B41FA5}">
                      <a16:colId xmlns:a16="http://schemas.microsoft.com/office/drawing/2014/main" val="2648818873"/>
                    </a:ext>
                  </a:extLst>
                </a:gridCol>
              </a:tblGrid>
              <a:tr h="310782">
                <a:tc>
                  <a:txBody>
                    <a:bodyPr/>
                    <a:lstStyle/>
                    <a:p>
                      <a:r>
                        <a:rPr lang="en-IN" sz="1400" dirty="0" err="1">
                          <a:latin typeface="Times New Roman" panose="02020603050405020304" pitchFamily="18" charset="0"/>
                          <a:cs typeface="Times New Roman" panose="02020603050405020304" pitchFamily="18" charset="0"/>
                        </a:rPr>
                        <a:t>Sl.No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Title of the Paper</a:t>
                      </a:r>
                    </a:p>
                  </a:txBody>
                  <a:tcPr/>
                </a:tc>
                <a:tc>
                  <a:txBody>
                    <a:bodyPr/>
                    <a:lstStyle/>
                    <a:p>
                      <a:r>
                        <a:rPr lang="en-IN" sz="1400" dirty="0">
                          <a:latin typeface="Times New Roman" panose="02020603050405020304" pitchFamily="18" charset="0"/>
                          <a:cs typeface="Times New Roman" panose="02020603050405020304" pitchFamily="18" charset="0"/>
                        </a:rPr>
                        <a:t>Year </a:t>
                      </a:r>
                    </a:p>
                  </a:txBody>
                  <a:tcPr/>
                </a:tc>
                <a:tc>
                  <a:txBody>
                    <a:bodyPr/>
                    <a:lstStyle/>
                    <a:p>
                      <a:r>
                        <a:rPr lang="en-IN" sz="1400" dirty="0">
                          <a:latin typeface="Times New Roman" panose="02020603050405020304" pitchFamily="18" charset="0"/>
                          <a:cs typeface="Times New Roman" panose="02020603050405020304" pitchFamily="18" charset="0"/>
                        </a:rPr>
                        <a:t>Author </a:t>
                      </a:r>
                    </a:p>
                  </a:txBody>
                  <a:tcPr/>
                </a:tc>
                <a:tc>
                  <a:txBody>
                    <a:bodyPr/>
                    <a:lstStyle/>
                    <a:p>
                      <a:r>
                        <a:rPr lang="en-IN" sz="1400" dirty="0">
                          <a:latin typeface="Times New Roman" panose="02020603050405020304" pitchFamily="18" charset="0"/>
                          <a:cs typeface="Times New Roman" panose="02020603050405020304" pitchFamily="18" charset="0"/>
                        </a:rPr>
                        <a:t>Key findings</a:t>
                      </a:r>
                    </a:p>
                  </a:txBody>
                  <a:tcPr/>
                </a:tc>
                <a:tc>
                  <a:txBody>
                    <a:bodyPr/>
                    <a:lstStyle/>
                    <a:p>
                      <a:r>
                        <a:rPr lang="en-IN" sz="1400" dirty="0">
                          <a:latin typeface="Times New Roman" panose="02020603050405020304" pitchFamily="18" charset="0"/>
                          <a:cs typeface="Times New Roman" panose="02020603050405020304" pitchFamily="18" charset="0"/>
                        </a:rPr>
                        <a:t>Research gap</a:t>
                      </a:r>
                    </a:p>
                  </a:txBody>
                  <a:tcPr/>
                </a:tc>
                <a:extLst>
                  <a:ext uri="{0D108BD9-81ED-4DB2-BD59-A6C34878D82A}">
                    <a16:rowId xmlns:a16="http://schemas.microsoft.com/office/drawing/2014/main" val="2922195261"/>
                  </a:ext>
                </a:extLst>
              </a:tr>
              <a:tr h="5643230">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 review of multimodal image matching: Methods and applications</a:t>
                      </a:r>
                      <a:b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br>
                      <a:b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b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Publication: </a:t>
                      </a:r>
                      <a:r>
                        <a:rPr lang="fr-FR"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Information Fusion 76 (2021) 323–336</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2021</a:t>
                      </a:r>
                    </a:p>
                  </a:txBody>
                  <a:tcPr/>
                </a:tc>
                <a:tc>
                  <a:txBody>
                    <a:bodyPr/>
                    <a:lstStyle/>
                    <a:p>
                      <a:r>
                        <a:rPr lang="en-IN" sz="1400" dirty="0">
                          <a:latin typeface="Times New Roman" panose="02020603050405020304" pitchFamily="18" charset="0"/>
                          <a:cs typeface="Times New Roman" panose="02020603050405020304" pitchFamily="18" charset="0"/>
                        </a:rPr>
                        <a:t>Hao Zhang,</a:t>
                      </a:r>
                    </a:p>
                    <a:p>
                      <a:r>
                        <a:rPr lang="en-IN" sz="1400" dirty="0">
                          <a:latin typeface="Times New Roman" panose="02020603050405020304" pitchFamily="18" charset="0"/>
                          <a:cs typeface="Times New Roman" panose="02020603050405020304" pitchFamily="18" charset="0"/>
                        </a:rPr>
                        <a:t>Han Xu,</a:t>
                      </a:r>
                    </a:p>
                    <a:p>
                      <a:r>
                        <a:rPr lang="en-IN" sz="1400" dirty="0">
                          <a:latin typeface="Times New Roman" panose="02020603050405020304" pitchFamily="18" charset="0"/>
                          <a:cs typeface="Times New Roman" panose="02020603050405020304" pitchFamily="18" charset="0"/>
                        </a:rPr>
                        <a:t>Xin Tian, Junjun Jiang </a:t>
                      </a:r>
                    </a:p>
                    <a:p>
                      <a:r>
                        <a:rPr lang="en-IN" sz="1400" dirty="0">
                          <a:latin typeface="Times New Roman" panose="02020603050405020304" pitchFamily="18" charset="0"/>
                          <a:cs typeface="Times New Roman" panose="02020603050405020304" pitchFamily="18" charset="0"/>
                        </a:rPr>
                        <a:t>, Jiayi Ma</a:t>
                      </a:r>
                    </a:p>
                  </a:txBody>
                  <a:tcPr/>
                </a:tc>
                <a:tc>
                  <a:txBody>
                    <a:bodyPr/>
                    <a:lstStyle/>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a:t>
                      </a:r>
                      <a:endPar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Categories of Image Fusion:</a:t>
                      </a:r>
                      <a:endPar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lvl="1"/>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Digital Photography Image Fusion</a:t>
                      </a:r>
                    </a:p>
                    <a:p>
                      <a:pPr lvl="1"/>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Multi-modal Image Fusion</a:t>
                      </a:r>
                    </a:p>
                    <a:p>
                      <a:pPr lvl="1"/>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Sharpening Fusion</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Technique:</a:t>
                      </a:r>
                      <a:endPar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lvl="1"/>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survey highlights various deep learning techniques used in image fusion, including:</a:t>
                      </a:r>
                    </a:p>
                    <a:p>
                      <a:pPr marL="285750" lvl="2" indent="-285750">
                        <a:buFont typeface="Arial" panose="020B0604020202020204" pitchFamily="34" charset="0"/>
                        <a:buChar cha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End-to-end CNN-based methods: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Such as PMGI, which uses proportional maintenance loss for generating fused images.</a:t>
                      </a:r>
                    </a:p>
                    <a:p>
                      <a:pPr marL="285750" lvl="2" indent="-285750">
                        <a:buFont typeface="Arial" panose="020B0604020202020204" pitchFamily="34" charset="0"/>
                        <a:buChar cha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Generative Adversarial Networks (GANs):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For example,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FusionGAN</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which enhances texture details through adversarial training.</a:t>
                      </a:r>
                    </a:p>
                    <a:p>
                      <a:pPr marL="285750" lvl="2" indent="-285750">
                        <a:buFont typeface="Arial" panose="020B0604020202020204" pitchFamily="34" charset="0"/>
                        <a:buChar char="•"/>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Autoencoders (AEs):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Employed for feature extraction and reconstruction in a unified manner.</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a:t>
                      </a:r>
                      <a:endPar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Deep learning methods significantly outperform traditional methods in feature extraction, fusion, and image reconstruction, resulting in higher quality fused images.</a:t>
                      </a:r>
                    </a:p>
                    <a:p>
                      <a:pPr lvl="2"/>
                      <a:endPar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The authors note that existing surveys primarily focus on specific fusion tasks and do not comprehensively review the latest technologies across multiple image fusion scenarios. Additionally, there is a lack of thorough exploration of deep learning-based methods, particularly GAN-based and AE-based approaches, which have emerged recently. This gap indicates a need for a more holistic review that encompasses the advancements in deep learning for various image fusion applications.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8977179"/>
                  </a:ext>
                </a:extLst>
              </a:tr>
            </a:tbl>
          </a:graphicData>
        </a:graphic>
      </p:graphicFrame>
    </p:spTree>
    <p:extLst>
      <p:ext uri="{BB962C8B-B14F-4D97-AF65-F5344CB8AC3E}">
        <p14:creationId xmlns:p14="http://schemas.microsoft.com/office/powerpoint/2010/main" val="58686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33CE1-2D07-AC24-0CFA-85F676A77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47848318-1611-F546-AEEF-60C8DCA22807}"/>
              </a:ext>
            </a:extLst>
          </p:cNvPr>
          <p:cNvGraphicFramePr>
            <a:graphicFrameLocks noGrp="1"/>
          </p:cNvGraphicFramePr>
          <p:nvPr>
            <p:extLst>
              <p:ext uri="{D42A27DB-BD31-4B8C-83A1-F6EECF244321}">
                <p14:modId xmlns:p14="http://schemas.microsoft.com/office/powerpoint/2010/main" val="3624042946"/>
              </p:ext>
            </p:extLst>
          </p:nvPr>
        </p:nvGraphicFramePr>
        <p:xfrm>
          <a:off x="220028" y="842010"/>
          <a:ext cx="11216640" cy="6008626"/>
        </p:xfrm>
        <a:graphic>
          <a:graphicData uri="http://schemas.openxmlformats.org/drawingml/2006/table">
            <a:tbl>
              <a:tblPr firstRow="1" bandRow="1">
                <a:tableStyleId>{3C2FFA5D-87B4-456A-9821-1D502468CF0F}</a:tableStyleId>
              </a:tblPr>
              <a:tblGrid>
                <a:gridCol w="904240">
                  <a:extLst>
                    <a:ext uri="{9D8B030D-6E8A-4147-A177-3AD203B41FA5}">
                      <a16:colId xmlns:a16="http://schemas.microsoft.com/office/drawing/2014/main" val="733546972"/>
                    </a:ext>
                  </a:extLst>
                </a:gridCol>
                <a:gridCol w="1717040">
                  <a:extLst>
                    <a:ext uri="{9D8B030D-6E8A-4147-A177-3AD203B41FA5}">
                      <a16:colId xmlns:a16="http://schemas.microsoft.com/office/drawing/2014/main" val="811671887"/>
                    </a:ext>
                  </a:extLst>
                </a:gridCol>
                <a:gridCol w="843280">
                  <a:extLst>
                    <a:ext uri="{9D8B030D-6E8A-4147-A177-3AD203B41FA5}">
                      <a16:colId xmlns:a16="http://schemas.microsoft.com/office/drawing/2014/main" val="3541080805"/>
                    </a:ext>
                  </a:extLst>
                </a:gridCol>
                <a:gridCol w="1178560">
                  <a:extLst>
                    <a:ext uri="{9D8B030D-6E8A-4147-A177-3AD203B41FA5}">
                      <a16:colId xmlns:a16="http://schemas.microsoft.com/office/drawing/2014/main" val="3623213189"/>
                    </a:ext>
                  </a:extLst>
                </a:gridCol>
                <a:gridCol w="3444240">
                  <a:extLst>
                    <a:ext uri="{9D8B030D-6E8A-4147-A177-3AD203B41FA5}">
                      <a16:colId xmlns:a16="http://schemas.microsoft.com/office/drawing/2014/main" val="1036191180"/>
                    </a:ext>
                  </a:extLst>
                </a:gridCol>
                <a:gridCol w="3129280">
                  <a:extLst>
                    <a:ext uri="{9D8B030D-6E8A-4147-A177-3AD203B41FA5}">
                      <a16:colId xmlns:a16="http://schemas.microsoft.com/office/drawing/2014/main" val="2648818873"/>
                    </a:ext>
                  </a:extLst>
                </a:gridCol>
              </a:tblGrid>
              <a:tr h="369826">
                <a:tc>
                  <a:txBody>
                    <a:bodyPr/>
                    <a:lstStyle/>
                    <a:p>
                      <a:r>
                        <a:rPr lang="en-IN" sz="1400" dirty="0" err="1">
                          <a:latin typeface="Times New Roman" panose="02020603050405020304" pitchFamily="18" charset="0"/>
                          <a:cs typeface="Times New Roman" panose="02020603050405020304" pitchFamily="18" charset="0"/>
                        </a:rPr>
                        <a:t>Sl.No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Title of the Paper</a:t>
                      </a:r>
                    </a:p>
                  </a:txBody>
                  <a:tcPr/>
                </a:tc>
                <a:tc>
                  <a:txBody>
                    <a:bodyPr/>
                    <a:lstStyle/>
                    <a:p>
                      <a:r>
                        <a:rPr lang="en-IN" sz="1400" dirty="0">
                          <a:latin typeface="Times New Roman" panose="02020603050405020304" pitchFamily="18" charset="0"/>
                          <a:cs typeface="Times New Roman" panose="02020603050405020304" pitchFamily="18" charset="0"/>
                        </a:rPr>
                        <a:t>Year </a:t>
                      </a:r>
                    </a:p>
                  </a:txBody>
                  <a:tcPr/>
                </a:tc>
                <a:tc>
                  <a:txBody>
                    <a:bodyPr/>
                    <a:lstStyle/>
                    <a:p>
                      <a:r>
                        <a:rPr lang="en-IN" sz="1400" dirty="0">
                          <a:latin typeface="Times New Roman" panose="02020603050405020304" pitchFamily="18" charset="0"/>
                          <a:cs typeface="Times New Roman" panose="02020603050405020304" pitchFamily="18" charset="0"/>
                        </a:rPr>
                        <a:t>Author </a:t>
                      </a:r>
                    </a:p>
                  </a:txBody>
                  <a:tcPr/>
                </a:tc>
                <a:tc>
                  <a:txBody>
                    <a:bodyPr/>
                    <a:lstStyle/>
                    <a:p>
                      <a:r>
                        <a:rPr lang="en-IN" sz="1400" dirty="0">
                          <a:latin typeface="Times New Roman" panose="02020603050405020304" pitchFamily="18" charset="0"/>
                          <a:cs typeface="Times New Roman" panose="02020603050405020304" pitchFamily="18" charset="0"/>
                        </a:rPr>
                        <a:t>Key findings</a:t>
                      </a:r>
                    </a:p>
                  </a:txBody>
                  <a:tcPr/>
                </a:tc>
                <a:tc>
                  <a:txBody>
                    <a:bodyPr/>
                    <a:lstStyle/>
                    <a:p>
                      <a:r>
                        <a:rPr lang="en-IN" sz="1400" dirty="0">
                          <a:latin typeface="Times New Roman" panose="02020603050405020304" pitchFamily="18" charset="0"/>
                          <a:cs typeface="Times New Roman" panose="02020603050405020304" pitchFamily="18" charset="0"/>
                        </a:rPr>
                        <a:t>Research gap</a:t>
                      </a:r>
                    </a:p>
                  </a:txBody>
                  <a:tcPr/>
                </a:tc>
                <a:extLst>
                  <a:ext uri="{0D108BD9-81ED-4DB2-BD59-A6C34878D82A}">
                    <a16:rowId xmlns:a16="http://schemas.microsoft.com/office/drawing/2014/main" val="2922195261"/>
                  </a:ext>
                </a:extLst>
              </a:tr>
              <a:tr h="5200954">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DDFM Denoising Diffusion Model for Multi-Modality Image Fusion</a:t>
                      </a:r>
                      <a:b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br>
                      <a:b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b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Publication: IEEE/CVF International Conference on Computer Vision (ICCV), 2023, pp. 8082-8093</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2023</a:t>
                      </a:r>
                    </a:p>
                  </a:txBody>
                  <a:tcPr/>
                </a:tc>
                <a:tc>
                  <a:txBody>
                    <a:bodyPr/>
                    <a:lstStyle/>
                    <a:p>
                      <a:r>
                        <a:rPr lang="en-IN" sz="1400" dirty="0" err="1">
                          <a:latin typeface="Times New Roman" panose="02020603050405020304" pitchFamily="18" charset="0"/>
                          <a:cs typeface="Times New Roman" panose="02020603050405020304" pitchFamily="18" charset="0"/>
                        </a:rPr>
                        <a:t>Zixiang</a:t>
                      </a:r>
                      <a:r>
                        <a:rPr lang="en-IN" sz="1400" dirty="0">
                          <a:latin typeface="Times New Roman" panose="02020603050405020304" pitchFamily="18" charset="0"/>
                          <a:cs typeface="Times New Roman" panose="02020603050405020304" pitchFamily="18" charset="0"/>
                        </a:rPr>
                        <a:t> Zhao, </a:t>
                      </a:r>
                      <a:r>
                        <a:rPr lang="en-IN" sz="1400" dirty="0" err="1">
                          <a:latin typeface="Times New Roman" panose="02020603050405020304" pitchFamily="18" charset="0"/>
                          <a:cs typeface="Times New Roman" panose="02020603050405020304" pitchFamily="18" charset="0"/>
                        </a:rPr>
                        <a:t>Haowen</a:t>
                      </a:r>
                      <a:r>
                        <a:rPr lang="en-IN" sz="1400" dirty="0">
                          <a:latin typeface="Times New Roman" panose="02020603050405020304" pitchFamily="18" charset="0"/>
                          <a:cs typeface="Times New Roman" panose="02020603050405020304" pitchFamily="18" charset="0"/>
                        </a:rPr>
                        <a:t> Bai,</a:t>
                      </a:r>
                    </a:p>
                    <a:p>
                      <a:r>
                        <a:rPr lang="en-IN" sz="1400" dirty="0" err="1">
                          <a:latin typeface="Times New Roman" panose="02020603050405020304" pitchFamily="18" charset="0"/>
                          <a:cs typeface="Times New Roman" panose="02020603050405020304" pitchFamily="18" charset="0"/>
                        </a:rPr>
                        <a:t>Yuanzhi</a:t>
                      </a:r>
                      <a:r>
                        <a:rPr lang="en-IN" sz="1400" dirty="0">
                          <a:latin typeface="Times New Roman" panose="02020603050405020304" pitchFamily="18" charset="0"/>
                          <a:cs typeface="Times New Roman" panose="02020603050405020304" pitchFamily="18" charset="0"/>
                        </a:rPr>
                        <a:t> Zhu,</a:t>
                      </a:r>
                    </a:p>
                    <a:p>
                      <a:r>
                        <a:rPr lang="en-IN" sz="1400" dirty="0" err="1">
                          <a:latin typeface="Times New Roman" panose="02020603050405020304" pitchFamily="18" charset="0"/>
                          <a:cs typeface="Times New Roman" panose="02020603050405020304" pitchFamily="18" charset="0"/>
                        </a:rPr>
                        <a:t>Jiangshe</a:t>
                      </a:r>
                      <a:r>
                        <a:rPr lang="en-IN" sz="1400" dirty="0">
                          <a:latin typeface="Times New Roman" panose="02020603050405020304" pitchFamily="18" charset="0"/>
                          <a:cs typeface="Times New Roman" panose="02020603050405020304" pitchFamily="18" charset="0"/>
                        </a:rPr>
                        <a:t> Zhang, Shuang Xu,</a:t>
                      </a:r>
                    </a:p>
                    <a:p>
                      <a:r>
                        <a:rPr lang="en-IN" sz="1400" dirty="0" err="1">
                          <a:latin typeface="Times New Roman" panose="02020603050405020304" pitchFamily="18" charset="0"/>
                          <a:cs typeface="Times New Roman" panose="02020603050405020304" pitchFamily="18" charset="0"/>
                        </a:rPr>
                        <a:t>Yulun</a:t>
                      </a:r>
                      <a:r>
                        <a:rPr lang="en-IN" sz="1400" dirty="0">
                          <a:latin typeface="Times New Roman" panose="02020603050405020304" pitchFamily="18" charset="0"/>
                          <a:cs typeface="Times New Roman" panose="02020603050405020304" pitchFamily="18" charset="0"/>
                        </a:rPr>
                        <a:t> Zhang, Kai Zhang, </a:t>
                      </a:r>
                      <a:r>
                        <a:rPr lang="en-IN" sz="1400" dirty="0" err="1">
                          <a:latin typeface="Times New Roman" panose="02020603050405020304" pitchFamily="18" charset="0"/>
                          <a:cs typeface="Times New Roman" panose="02020603050405020304" pitchFamily="18" charset="0"/>
                        </a:rPr>
                        <a:t>Deyu</a:t>
                      </a:r>
                      <a:r>
                        <a:rPr lang="en-IN" sz="1400" dirty="0">
                          <a:latin typeface="Times New Roman" panose="02020603050405020304" pitchFamily="18" charset="0"/>
                          <a:cs typeface="Times New Roman" panose="02020603050405020304" pitchFamily="18" charset="0"/>
                        </a:rPr>
                        <a:t> Meng, Radu </a:t>
                      </a:r>
                      <a:r>
                        <a:rPr lang="en-IN" sz="1400" dirty="0" err="1">
                          <a:latin typeface="Times New Roman" panose="02020603050405020304" pitchFamily="18" charset="0"/>
                          <a:cs typeface="Times New Roman" panose="02020603050405020304" pitchFamily="18" charset="0"/>
                        </a:rPr>
                        <a:t>Timofte</a:t>
                      </a:r>
                      <a:r>
                        <a:rPr lang="en-IN" sz="1400" dirty="0">
                          <a:latin typeface="Times New Roman" panose="02020603050405020304" pitchFamily="18" charset="0"/>
                          <a:cs typeface="Times New Roman" panose="02020603050405020304" pitchFamily="18" charset="0"/>
                        </a:rPr>
                        <a:t>, Luc Van Gool</a:t>
                      </a:r>
                    </a:p>
                  </a:txBody>
                  <a:tcPr/>
                </a:tc>
                <a:tc>
                  <a:txBody>
                    <a:bodyPr/>
                    <a:lstStyle/>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 </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proposed approach leverages the denoising diffusion probabilistic model (DDPM) to address the challenges of multi-modality image fusion. It formulates the fusion task as a conditional generation problem and utilizes a hierarchical Bayesian model with latent variables to generate high-quality fused images.</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Technique: </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technique involves splitting the generation problem into an unconditional DDPM to leverage image generative priors and a conditional diffusion sampling module to better fit different data distributions. The approach aims to retain intricate textures while emphasizing structural information in the fused images.</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 </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results demonstrate the effectiveness of the DDFM approach in generating images that adhere to human visual perception while preserving the integrity of the source image information. The proposed method shows remarkable performance across both visual and numerical metrics in infrared-visible image fusion and medical image fusion tasks.</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Research gaps could include the need for further exploration of the generalizability of the proposed approach to other types of multi-modality image fusion tasks and the scalability of the method to larger datasets or real-time applications.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8977179"/>
                  </a:ext>
                </a:extLst>
              </a:tr>
            </a:tbl>
          </a:graphicData>
        </a:graphic>
      </p:graphicFrame>
      <p:sp>
        <p:nvSpPr>
          <p:cNvPr id="7" name="TextBox 6">
            <a:extLst>
              <a:ext uri="{FF2B5EF4-FFF2-40B4-BE49-F238E27FC236}">
                <a16:creationId xmlns:a16="http://schemas.microsoft.com/office/drawing/2014/main" id="{F0B00943-30D4-9F7F-8776-D0EE88054BE9}"/>
              </a:ext>
            </a:extLst>
          </p:cNvPr>
          <p:cNvSpPr txBox="1"/>
          <p:nvPr/>
        </p:nvSpPr>
        <p:spPr>
          <a:xfrm>
            <a:off x="2672080" y="169896"/>
            <a:ext cx="6096000" cy="46166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lang="en-US" sz="2400" dirty="0"/>
          </a:p>
        </p:txBody>
      </p:sp>
    </p:spTree>
    <p:extLst>
      <p:ext uri="{BB962C8B-B14F-4D97-AF65-F5344CB8AC3E}">
        <p14:creationId xmlns:p14="http://schemas.microsoft.com/office/powerpoint/2010/main" val="142330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845717-691F-63DF-1811-E43875E85A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5" name="Table 4">
            <a:extLst>
              <a:ext uri="{FF2B5EF4-FFF2-40B4-BE49-F238E27FC236}">
                <a16:creationId xmlns:a16="http://schemas.microsoft.com/office/drawing/2014/main" id="{30EFE9B3-99AE-B363-70D4-059078D0921E}"/>
              </a:ext>
            </a:extLst>
          </p:cNvPr>
          <p:cNvGraphicFramePr>
            <a:graphicFrameLocks noGrp="1"/>
          </p:cNvGraphicFramePr>
          <p:nvPr>
            <p:extLst>
              <p:ext uri="{D42A27DB-BD31-4B8C-83A1-F6EECF244321}">
                <p14:modId xmlns:p14="http://schemas.microsoft.com/office/powerpoint/2010/main" val="688929695"/>
              </p:ext>
            </p:extLst>
          </p:nvPr>
        </p:nvGraphicFramePr>
        <p:xfrm>
          <a:off x="203200" y="699770"/>
          <a:ext cx="11216640" cy="6167005"/>
        </p:xfrm>
        <a:graphic>
          <a:graphicData uri="http://schemas.openxmlformats.org/drawingml/2006/table">
            <a:tbl>
              <a:tblPr firstRow="1" bandRow="1">
                <a:tableStyleId>{3C2FFA5D-87B4-456A-9821-1D502468CF0F}</a:tableStyleId>
              </a:tblPr>
              <a:tblGrid>
                <a:gridCol w="904240">
                  <a:extLst>
                    <a:ext uri="{9D8B030D-6E8A-4147-A177-3AD203B41FA5}">
                      <a16:colId xmlns:a16="http://schemas.microsoft.com/office/drawing/2014/main" val="733546972"/>
                    </a:ext>
                  </a:extLst>
                </a:gridCol>
                <a:gridCol w="1717040">
                  <a:extLst>
                    <a:ext uri="{9D8B030D-6E8A-4147-A177-3AD203B41FA5}">
                      <a16:colId xmlns:a16="http://schemas.microsoft.com/office/drawing/2014/main" val="811671887"/>
                    </a:ext>
                  </a:extLst>
                </a:gridCol>
                <a:gridCol w="843280">
                  <a:extLst>
                    <a:ext uri="{9D8B030D-6E8A-4147-A177-3AD203B41FA5}">
                      <a16:colId xmlns:a16="http://schemas.microsoft.com/office/drawing/2014/main" val="3541080805"/>
                    </a:ext>
                  </a:extLst>
                </a:gridCol>
                <a:gridCol w="1178560">
                  <a:extLst>
                    <a:ext uri="{9D8B030D-6E8A-4147-A177-3AD203B41FA5}">
                      <a16:colId xmlns:a16="http://schemas.microsoft.com/office/drawing/2014/main" val="3623213189"/>
                    </a:ext>
                  </a:extLst>
                </a:gridCol>
                <a:gridCol w="3444240">
                  <a:extLst>
                    <a:ext uri="{9D8B030D-6E8A-4147-A177-3AD203B41FA5}">
                      <a16:colId xmlns:a16="http://schemas.microsoft.com/office/drawing/2014/main" val="1036191180"/>
                    </a:ext>
                  </a:extLst>
                </a:gridCol>
                <a:gridCol w="3129280">
                  <a:extLst>
                    <a:ext uri="{9D8B030D-6E8A-4147-A177-3AD203B41FA5}">
                      <a16:colId xmlns:a16="http://schemas.microsoft.com/office/drawing/2014/main" val="2648818873"/>
                    </a:ext>
                  </a:extLst>
                </a:gridCol>
              </a:tblGrid>
              <a:tr h="360565">
                <a:tc>
                  <a:txBody>
                    <a:bodyPr/>
                    <a:lstStyle/>
                    <a:p>
                      <a:r>
                        <a:rPr lang="en-IN" sz="1500" dirty="0" err="1">
                          <a:latin typeface="Times New Roman" panose="02020603050405020304" pitchFamily="18" charset="0"/>
                          <a:cs typeface="Times New Roman" panose="02020603050405020304" pitchFamily="18" charset="0"/>
                        </a:rPr>
                        <a:t>Sl.No</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Title of the Paper</a:t>
                      </a:r>
                    </a:p>
                  </a:txBody>
                  <a:tcPr/>
                </a:tc>
                <a:tc>
                  <a:txBody>
                    <a:bodyPr/>
                    <a:lstStyle/>
                    <a:p>
                      <a:r>
                        <a:rPr lang="en-IN" sz="1500" dirty="0">
                          <a:latin typeface="Times New Roman" panose="02020603050405020304" pitchFamily="18" charset="0"/>
                          <a:cs typeface="Times New Roman" panose="02020603050405020304" pitchFamily="18" charset="0"/>
                        </a:rPr>
                        <a:t>Year </a:t>
                      </a:r>
                    </a:p>
                  </a:txBody>
                  <a:tcPr/>
                </a:tc>
                <a:tc>
                  <a:txBody>
                    <a:bodyPr/>
                    <a:lstStyle/>
                    <a:p>
                      <a:r>
                        <a:rPr lang="en-IN" sz="1500" dirty="0">
                          <a:latin typeface="Times New Roman" panose="02020603050405020304" pitchFamily="18" charset="0"/>
                          <a:cs typeface="Times New Roman" panose="02020603050405020304" pitchFamily="18" charset="0"/>
                        </a:rPr>
                        <a:t>Author </a:t>
                      </a:r>
                    </a:p>
                  </a:txBody>
                  <a:tcPr/>
                </a:tc>
                <a:tc>
                  <a:txBody>
                    <a:bodyPr/>
                    <a:lstStyle/>
                    <a:p>
                      <a:r>
                        <a:rPr lang="en-IN" sz="1500" dirty="0">
                          <a:latin typeface="Times New Roman" panose="02020603050405020304" pitchFamily="18" charset="0"/>
                          <a:cs typeface="Times New Roman" panose="02020603050405020304" pitchFamily="18" charset="0"/>
                        </a:rPr>
                        <a:t>Key findings</a:t>
                      </a:r>
                    </a:p>
                  </a:txBody>
                  <a:tcPr/>
                </a:tc>
                <a:tc>
                  <a:txBody>
                    <a:bodyPr/>
                    <a:lstStyle/>
                    <a:p>
                      <a:r>
                        <a:rPr lang="en-IN" sz="1500" dirty="0">
                          <a:latin typeface="Times New Roman" panose="02020603050405020304" pitchFamily="18" charset="0"/>
                          <a:cs typeface="Times New Roman" panose="02020603050405020304" pitchFamily="18" charset="0"/>
                        </a:rPr>
                        <a:t>Research gap</a:t>
                      </a:r>
                    </a:p>
                  </a:txBody>
                  <a:tcPr/>
                </a:tc>
                <a:extLst>
                  <a:ext uri="{0D108BD9-81ED-4DB2-BD59-A6C34878D82A}">
                    <a16:rowId xmlns:a16="http://schemas.microsoft.com/office/drawing/2014/main" val="2922195261"/>
                  </a:ext>
                </a:extLst>
              </a:tr>
              <a:tr h="5661045">
                <a:tc>
                  <a:txBody>
                    <a:bodyPr/>
                    <a:lstStyle/>
                    <a:p>
                      <a:r>
                        <a:rPr lang="en-IN" sz="1500" dirty="0">
                          <a:latin typeface="Times New Roman" panose="02020603050405020304" pitchFamily="18" charset="0"/>
                          <a:cs typeface="Times New Roman" panose="02020603050405020304" pitchFamily="18" charset="0"/>
                        </a:rPr>
                        <a:t>4. </a:t>
                      </a:r>
                    </a:p>
                  </a:txBody>
                  <a:tcPr/>
                </a:tc>
                <a:tc>
                  <a:txBody>
                    <a:bodyPr/>
                    <a:lstStyle/>
                    <a:p>
                      <a:r>
                        <a:rPr lang="en-US" sz="1500" dirty="0">
                          <a:latin typeface="Times New Roman" panose="02020603050405020304" pitchFamily="18" charset="0"/>
                          <a:cs typeface="Times New Roman" panose="02020603050405020304" pitchFamily="18" charset="0"/>
                        </a:rPr>
                        <a:t>Visible and Infrared Image Fusion Benchmark (VIFB)</a:t>
                      </a:r>
                      <a:br>
                        <a:rPr lang="en-US" sz="1500"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Publication: IEEE/CVF International Conference on Computer Vision (ICCV), 2020</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dirty="0">
                          <a:latin typeface="Times New Roman" panose="02020603050405020304" pitchFamily="18" charset="0"/>
                          <a:cs typeface="Times New Roman" panose="02020603050405020304" pitchFamily="18" charset="0"/>
                        </a:rPr>
                        <a:t>2023</a:t>
                      </a:r>
                    </a:p>
                  </a:txBody>
                  <a:tcPr/>
                </a:tc>
                <a:tc>
                  <a:txBody>
                    <a:bodyPr/>
                    <a:lstStyle/>
                    <a:p>
                      <a:r>
                        <a:rPr lang="nl-NL" sz="1500" dirty="0">
                          <a:latin typeface="Times New Roman" panose="02020603050405020304" pitchFamily="18" charset="0"/>
                          <a:cs typeface="Times New Roman" panose="02020603050405020304" pitchFamily="18" charset="0"/>
                        </a:rPr>
                        <a:t>Xingchen Zhang, Ping Ye, Gang Xiao</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Approach</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p>
                    <a:p>
                      <a:pPr lvl="1"/>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paper introduces the Visible and Infrared Image Fusion Benchmark (VIFB), aimed at standardizing the evaluation of image fusion algorithms. It provides a consistent dataset and evaluation framework for better comparisons among various methods.</a:t>
                      </a:r>
                    </a:p>
                    <a:p>
                      <a:r>
                        <a:rPr lang="en-US" sz="15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Technique</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p>
                    <a:p>
                      <a:pPr lvl="1"/>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VIFB includes 21 image pairs of visible and infrared images, tested with 20 fusion algorithms across different categories. It employs 13 evaluation metrics that cover various aspects of image quality, ensuring a comprehensive assessment of algorithm performance.</a:t>
                      </a:r>
                    </a:p>
                    <a:p>
                      <a:r>
                        <a:rPr lang="en-US" sz="15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p>
                    <a:p>
                      <a:pPr lvl="1"/>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Results show no single algorithm consistently outperforms others across all metrics, with traditional algorithms often outperforming deep learning methods. This indicates a need for further advancements in deep learning techniques for image fusion.</a:t>
                      </a:r>
                    </a:p>
                    <a:p>
                      <a:endParaRPr lang="en-IN" sz="15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study highlights a lack of standardized datasets for visible and infrared image fusion, making performance comparisons challenging. It also points to the need for improved computational efficiency in fusion algorithms for real-time applications.</a:t>
                      </a:r>
                    </a:p>
                    <a:p>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8977179"/>
                  </a:ext>
                </a:extLst>
              </a:tr>
            </a:tbl>
          </a:graphicData>
        </a:graphic>
      </p:graphicFrame>
      <p:sp>
        <p:nvSpPr>
          <p:cNvPr id="7" name="TextBox 6">
            <a:extLst>
              <a:ext uri="{FF2B5EF4-FFF2-40B4-BE49-F238E27FC236}">
                <a16:creationId xmlns:a16="http://schemas.microsoft.com/office/drawing/2014/main" id="{D8BDEA5C-0BDE-A36D-A194-EE7B86107CDC}"/>
              </a:ext>
            </a:extLst>
          </p:cNvPr>
          <p:cNvSpPr txBox="1"/>
          <p:nvPr/>
        </p:nvSpPr>
        <p:spPr>
          <a:xfrm>
            <a:off x="2763520" y="136620"/>
            <a:ext cx="6096000" cy="46166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lang="en-US" sz="2400" dirty="0"/>
          </a:p>
        </p:txBody>
      </p:sp>
    </p:spTree>
    <p:extLst>
      <p:ext uri="{BB962C8B-B14F-4D97-AF65-F5344CB8AC3E}">
        <p14:creationId xmlns:p14="http://schemas.microsoft.com/office/powerpoint/2010/main" val="285605669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2801</TotalTime>
  <Words>2967</Words>
  <Application>Microsoft Office PowerPoint</Application>
  <PresentationFormat>Widescreen</PresentationFormat>
  <Paragraphs>285</Paragraphs>
  <Slides>27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Calibri</vt:lpstr>
      <vt:lpstr>Montserrat Medium</vt:lpstr>
      <vt:lpstr>Roboto</vt:lpstr>
      <vt:lpstr>Times New Roman</vt:lpstr>
      <vt:lpstr>Montserrat</vt:lpstr>
      <vt:lpstr>Fira Sans Extra Condensed Medium</vt:lpstr>
      <vt:lpstr>Arial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Shashank Aradhya</cp:lastModifiedBy>
  <cp:revision>50</cp:revision>
  <dcterms:created xsi:type="dcterms:W3CDTF">2021-01-07T12:40:50Z</dcterms:created>
  <dcterms:modified xsi:type="dcterms:W3CDTF">2024-10-17T13:56:58Z</dcterms:modified>
</cp:coreProperties>
</file>